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4"/>
  </p:notesMasterIdLst>
  <p:sldIdLst>
    <p:sldId id="324" r:id="rId2"/>
    <p:sldId id="256" r:id="rId3"/>
    <p:sldId id="349" r:id="rId4"/>
    <p:sldId id="350" r:id="rId5"/>
    <p:sldId id="332" r:id="rId6"/>
    <p:sldId id="351" r:id="rId7"/>
    <p:sldId id="333" r:id="rId8"/>
    <p:sldId id="334" r:id="rId9"/>
    <p:sldId id="381" r:id="rId10"/>
    <p:sldId id="353" r:id="rId11"/>
    <p:sldId id="382" r:id="rId12"/>
    <p:sldId id="354" r:id="rId13"/>
    <p:sldId id="355" r:id="rId14"/>
    <p:sldId id="357" r:id="rId15"/>
    <p:sldId id="384" r:id="rId16"/>
    <p:sldId id="385" r:id="rId17"/>
    <p:sldId id="386" r:id="rId18"/>
    <p:sldId id="387" r:id="rId19"/>
    <p:sldId id="356" r:id="rId20"/>
    <p:sldId id="358" r:id="rId21"/>
    <p:sldId id="383" r:id="rId22"/>
    <p:sldId id="359" r:id="rId23"/>
    <p:sldId id="360" r:id="rId24"/>
    <p:sldId id="370" r:id="rId25"/>
    <p:sldId id="361" r:id="rId26"/>
    <p:sldId id="362" r:id="rId27"/>
    <p:sldId id="363" r:id="rId28"/>
    <p:sldId id="364" r:id="rId29"/>
    <p:sldId id="365" r:id="rId30"/>
    <p:sldId id="366" r:id="rId31"/>
    <p:sldId id="367" r:id="rId32"/>
    <p:sldId id="368" r:id="rId33"/>
    <p:sldId id="369" r:id="rId34"/>
    <p:sldId id="388" r:id="rId35"/>
    <p:sldId id="389" r:id="rId36"/>
    <p:sldId id="391" r:id="rId37"/>
    <p:sldId id="392" r:id="rId38"/>
    <p:sldId id="393" r:id="rId39"/>
    <p:sldId id="394" r:id="rId40"/>
    <p:sldId id="395" r:id="rId41"/>
    <p:sldId id="396" r:id="rId42"/>
    <p:sldId id="397" r:id="rId43"/>
    <p:sldId id="371" r:id="rId44"/>
    <p:sldId id="372" r:id="rId45"/>
    <p:sldId id="373" r:id="rId46"/>
    <p:sldId id="374" r:id="rId47"/>
    <p:sldId id="375" r:id="rId48"/>
    <p:sldId id="376" r:id="rId49"/>
    <p:sldId id="377" r:id="rId50"/>
    <p:sldId id="378" r:id="rId51"/>
    <p:sldId id="379" r:id="rId52"/>
    <p:sldId id="380" r:id="rId53"/>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009900"/>
    <a:srgbClr val="FF6600"/>
    <a:srgbClr val="FF66CC"/>
    <a:srgbClr val="FF33CC"/>
    <a:srgbClr val="FF9933"/>
    <a:srgbClr val="FF3300"/>
    <a:srgbClr val="33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8053" autoAdjust="0"/>
    <p:restoredTop sz="94427" autoAdjust="0"/>
  </p:normalViewPr>
  <p:slideViewPr>
    <p:cSldViewPr>
      <p:cViewPr>
        <p:scale>
          <a:sx n="78" d="100"/>
          <a:sy n="78" d="100"/>
        </p:scale>
        <p:origin x="-497" y="-6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5.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8.wmf"/><Relationship Id="rId5" Type="http://schemas.openxmlformats.org/officeDocument/2006/relationships/image" Target="../media/image2.wmf"/><Relationship Id="rId4"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21.wmf"/><Relationship Id="rId18" Type="http://schemas.openxmlformats.org/officeDocument/2006/relationships/image" Target="../media/image6.wmf"/><Relationship Id="rId3" Type="http://schemas.openxmlformats.org/officeDocument/2006/relationships/image" Target="../media/image11.wmf"/><Relationship Id="rId7" Type="http://schemas.openxmlformats.org/officeDocument/2006/relationships/image" Target="../media/image15.wmf"/><Relationship Id="rId12" Type="http://schemas.openxmlformats.org/officeDocument/2006/relationships/image" Target="../media/image20.wmf"/><Relationship Id="rId17" Type="http://schemas.openxmlformats.org/officeDocument/2006/relationships/image" Target="../media/image25.wmf"/><Relationship Id="rId2" Type="http://schemas.openxmlformats.org/officeDocument/2006/relationships/image" Target="../media/image10.wmf"/><Relationship Id="rId16" Type="http://schemas.openxmlformats.org/officeDocument/2006/relationships/image" Target="../media/image24.wmf"/><Relationship Id="rId1" Type="http://schemas.openxmlformats.org/officeDocument/2006/relationships/image" Target="../media/image9.wmf"/><Relationship Id="rId6" Type="http://schemas.openxmlformats.org/officeDocument/2006/relationships/image" Target="../media/image14.wmf"/><Relationship Id="rId11" Type="http://schemas.openxmlformats.org/officeDocument/2006/relationships/image" Target="../media/image19.wmf"/><Relationship Id="rId5" Type="http://schemas.openxmlformats.org/officeDocument/2006/relationships/image" Target="../media/image13.wmf"/><Relationship Id="rId15" Type="http://schemas.openxmlformats.org/officeDocument/2006/relationships/image" Target="../media/image23.wmf"/><Relationship Id="rId10" Type="http://schemas.openxmlformats.org/officeDocument/2006/relationships/image" Target="../media/image18.wmf"/><Relationship Id="rId4" Type="http://schemas.openxmlformats.org/officeDocument/2006/relationships/image" Target="../media/image12.wmf"/><Relationship Id="rId9" Type="http://schemas.openxmlformats.org/officeDocument/2006/relationships/image" Target="../media/image17.wmf"/><Relationship Id="rId14"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image" Target="../media/image38.wmf"/><Relationship Id="rId3" Type="http://schemas.openxmlformats.org/officeDocument/2006/relationships/image" Target="../media/image28.wmf"/><Relationship Id="rId7" Type="http://schemas.openxmlformats.org/officeDocument/2006/relationships/image" Target="../media/image32.wmf"/><Relationship Id="rId12" Type="http://schemas.openxmlformats.org/officeDocument/2006/relationships/image" Target="../media/image37.wmf"/><Relationship Id="rId2" Type="http://schemas.openxmlformats.org/officeDocument/2006/relationships/image" Target="../media/image27.wmf"/><Relationship Id="rId1" Type="http://schemas.openxmlformats.org/officeDocument/2006/relationships/image" Target="../media/image26.wmf"/><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1216EFBF-1F5D-409A-B918-9177B5348593}" type="datetimeFigureOut">
              <a:rPr lang="zh-CN" altLang="en-US"/>
              <a:pPr>
                <a:defRPr/>
              </a:pPr>
              <a:t>2012-11-15</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zh-CN" alt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2405E121-1A94-49C8-927C-2A6AAA1955E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666C67A-917A-4AEF-8813-48C0032B4A44}" type="slidenum">
              <a:rPr lang="zh-CN" altLang="en-US"/>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TextEdit="1"/>
          </p:cNvSpPr>
          <p:nvPr>
            <p:ph type="sldImg"/>
          </p:nvPr>
        </p:nvSpPr>
        <p:spPr bwMode="auto">
          <a:noFill/>
          <a:ln>
            <a:solidFill>
              <a:srgbClr val="000000"/>
            </a:solidFill>
            <a:miter lim="800000"/>
            <a:headEnd/>
            <a:tailEnd/>
          </a:ln>
        </p:spPr>
      </p:sp>
      <p:sp>
        <p:nvSpPr>
          <p:cNvPr id="194563" name="Rectangle 3"/>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Reprint Eition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16B5FD5-4932-4C8A-8734-C475D228F1C4}" type="slidenum">
              <a:rPr lang="en-US" altLang="zh-CN"/>
              <a:pPr/>
              <a:t>13</a:t>
            </a:fld>
            <a:endParaRPr lang="en-US" altLang="zh-CN"/>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s-E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TextEdit="1"/>
          </p:cNvSpPr>
          <p:nvPr>
            <p:ph type="sldImg"/>
          </p:nvPr>
        </p:nvSpPr>
        <p:spPr bwMode="auto">
          <a:noFill/>
          <a:ln>
            <a:solidFill>
              <a:srgbClr val="000000"/>
            </a:solidFill>
            <a:miter lim="800000"/>
            <a:headEnd/>
            <a:tailEnd/>
          </a:ln>
        </p:spPr>
      </p:sp>
      <p:sp>
        <p:nvSpPr>
          <p:cNvPr id="190467"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TextEdit="1"/>
          </p:cNvSpPr>
          <p:nvPr>
            <p:ph type="sldImg"/>
          </p:nvPr>
        </p:nvSpPr>
        <p:spPr bwMode="auto">
          <a:noFill/>
          <a:ln>
            <a:solidFill>
              <a:srgbClr val="000000"/>
            </a:solidFill>
            <a:miter lim="800000"/>
            <a:headEnd/>
            <a:tailEnd/>
          </a:ln>
        </p:spPr>
      </p:sp>
      <p:sp>
        <p:nvSpPr>
          <p:cNvPr id="182275" name="Rectangle 3"/>
          <p:cNvSpPr>
            <a:spLocks noGrp="1"/>
          </p:cNvSpPr>
          <p:nvPr>
            <p:ph type="body" idx="1"/>
          </p:nvPr>
        </p:nvSpPr>
        <p:spPr bwMode="auto">
          <a:noFill/>
        </p:spPr>
        <p:txBody>
          <a:bodyPr wrap="square" numCol="1" anchor="t" anchorCtr="0" compatLnSpc="1">
            <a:prstTxWarp prst="textNoShape">
              <a:avLst/>
            </a:prstTxWarp>
          </a:bodyPr>
          <a:lstStyle/>
          <a:p>
            <a:r>
              <a:rPr lang="en-US" altLang="zh-CN" smtClean="0"/>
              <a:t>Cueve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a:defRPr/>
                </a:pPr>
                <a:endParaRPr lang="zh-CN" altLang="en-US"/>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a:defRPr/>
                </a:pPr>
                <a:endParaRPr lang="zh-CN" altLang="en-U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a:defRPr/>
                </a:pPr>
                <a:endParaRPr lang="zh-CN" altLang="en-US"/>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a:defRPr/>
                </a:pPr>
                <a:endParaRPr lang="zh-CN" altLang="en-U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a:defRPr/>
                </a:pPr>
                <a:endParaRPr lang="zh-CN" altLang="en-U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a:defRPr/>
              </a:pPr>
              <a:endParaRPr lang="zh-CN" altLang="en-US"/>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a:defRPr/>
              </a:pPr>
              <a:endParaRPr lang="zh-CN" altLang="en-US"/>
            </a:p>
          </p:txBody>
        </p:sp>
      </p:grpSp>
      <p:sp>
        <p:nvSpPr>
          <p:cNvPr id="8203" name="Rectangle 11"/>
          <p:cNvSpPr>
            <a:spLocks noGrp="1" noChangeArrowheads="1"/>
          </p:cNvSpPr>
          <p:nvPr>
            <p:ph type="ctrTitle" sz="quarter"/>
          </p:nvPr>
        </p:nvSpPr>
        <p:spPr>
          <a:xfrm>
            <a:off x="685800" y="1736725"/>
            <a:ext cx="7772400" cy="1920875"/>
          </a:xfrm>
        </p:spPr>
        <p:txBody>
          <a:bodyPr/>
          <a:lstStyle>
            <a:lvl1pPr>
              <a:defRPr sz="6000"/>
            </a:lvl1pPr>
          </a:lstStyle>
          <a:p>
            <a:r>
              <a:rPr lang="zh-CN" altLang="en-US"/>
              <a:t>单击此处编辑母版标题样式</a:t>
            </a:r>
          </a:p>
        </p:txBody>
      </p:sp>
      <p:sp>
        <p:nvSpPr>
          <p:cNvPr id="8204"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ltLang="zh-CN"/>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ltLang="zh-CN"/>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9532E5BF-BA86-4D9F-8C1C-32FD071E45A5}"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Slide Number Placeholder 4"/>
          <p:cNvSpPr>
            <a:spLocks noGrp="1"/>
          </p:cNvSpPr>
          <p:nvPr>
            <p:ph type="sldNum" sz="quarter" idx="11"/>
          </p:nvPr>
        </p:nvSpPr>
        <p:spPr/>
        <p:txBody>
          <a:bodyPr/>
          <a:lstStyle>
            <a:lvl1pPr>
              <a:defRPr/>
            </a:lvl1pPr>
          </a:lstStyle>
          <a:p>
            <a:pPr>
              <a:defRPr/>
            </a:pPr>
            <a:fld id="{7C8DCFAB-EC57-4C54-8A6F-FD8574EC4B4B}" type="slidenum">
              <a:rPr lang="en-US" altLang="zh-CN"/>
              <a:pPr>
                <a:defRPr/>
              </a:pPr>
              <a:t>‹#›</a:t>
            </a:fld>
            <a:endParaRPr lang="en-US" altLang="zh-CN"/>
          </a:p>
        </p:txBody>
      </p:sp>
      <p:sp>
        <p:nvSpPr>
          <p:cNvPr id="6" name="Footer Placeholder 5"/>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Slide Number Placeholder 4"/>
          <p:cNvSpPr>
            <a:spLocks noGrp="1"/>
          </p:cNvSpPr>
          <p:nvPr>
            <p:ph type="sldNum" sz="quarter" idx="11"/>
          </p:nvPr>
        </p:nvSpPr>
        <p:spPr/>
        <p:txBody>
          <a:bodyPr/>
          <a:lstStyle>
            <a:lvl1pPr>
              <a:defRPr/>
            </a:lvl1pPr>
          </a:lstStyle>
          <a:p>
            <a:pPr>
              <a:defRPr/>
            </a:pPr>
            <a:fld id="{13854D36-3DD5-4E56-A4FB-B6A3368A92B9}" type="slidenum">
              <a:rPr lang="en-US" altLang="zh-CN"/>
              <a:pPr>
                <a:defRPr/>
              </a:pPr>
              <a:t>‹#›</a:t>
            </a:fld>
            <a:endParaRPr lang="en-US" altLang="zh-CN"/>
          </a:p>
        </p:txBody>
      </p:sp>
      <p:sp>
        <p:nvSpPr>
          <p:cNvPr id="6" name="Footer Placeholder 5"/>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smtClean="0"/>
              <a:t>Click to edit Master title style</a:t>
            </a:r>
            <a:endParaRPr lang="zh-CN" alt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zh-CN" altLang="en-US" noProof="0"/>
          </a:p>
        </p:txBody>
      </p:sp>
      <p:sp>
        <p:nvSpPr>
          <p:cNvPr id="4" name="Text Placeholder 3"/>
          <p:cNvSpPr>
            <a:spLocks noGrp="1"/>
          </p:cNvSpPr>
          <p:nvPr>
            <p:ph type="body" sz="half" idx="2"/>
          </p:nvPr>
        </p:nvSpPr>
        <p:spPr>
          <a:xfrm>
            <a:off x="4648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s-E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s-E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480161B7-0D40-4954-8D51-3DF216DAB348}" type="slidenum">
              <a:rPr lang="es-ES"/>
              <a:pPr>
                <a:defRPr/>
              </a:pPr>
              <a:t>‹#›</a:t>
            </a:fld>
            <a:endParaRPr lang="es-ES"/>
          </a:p>
        </p:txBody>
      </p:sp>
    </p:spTree>
  </p:cSld>
  <p:clrMapOvr>
    <a:masterClrMapping/>
  </p:clrMapOvr>
  <p:transition spd="slow">
    <p:zoom dir="in"/>
    <p:sndAc>
      <p:stSnd>
        <p:snd r:embed="rId1"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457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s-E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s-E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87610F2D-D1FB-47F1-85F0-00BF8361C867}" type="slidenum">
              <a:rPr lang="es-ES"/>
              <a:pPr>
                <a:defRPr/>
              </a:pPr>
              <a:t>‹#›</a:t>
            </a:fld>
            <a:endParaRPr lang="es-ES"/>
          </a:p>
        </p:txBody>
      </p:sp>
    </p:spTree>
  </p:cSld>
  <p:clrMapOvr>
    <a:masterClrMapping/>
  </p:clrMapOvr>
  <p:transition spd="slow">
    <p:zoom dir="in"/>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Slide Number Placeholder 4"/>
          <p:cNvSpPr>
            <a:spLocks noGrp="1"/>
          </p:cNvSpPr>
          <p:nvPr>
            <p:ph type="sldNum" sz="quarter" idx="11"/>
          </p:nvPr>
        </p:nvSpPr>
        <p:spPr/>
        <p:txBody>
          <a:bodyPr/>
          <a:lstStyle>
            <a:lvl1pPr>
              <a:defRPr/>
            </a:lvl1pPr>
          </a:lstStyle>
          <a:p>
            <a:pPr>
              <a:defRPr/>
            </a:pPr>
            <a:fld id="{09DF23F1-4E63-49D0-9903-E93F54C816BA}" type="slidenum">
              <a:rPr lang="en-US" altLang="zh-CN"/>
              <a:pPr>
                <a:defRPr/>
              </a:pPr>
              <a:t>‹#›</a:t>
            </a:fld>
            <a:endParaRPr lang="en-US" altLang="zh-CN"/>
          </a:p>
        </p:txBody>
      </p:sp>
      <p:sp>
        <p:nvSpPr>
          <p:cNvPr id="6" name="Footer Placeholder 5"/>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zh-CN"/>
          </a:p>
        </p:txBody>
      </p:sp>
      <p:sp>
        <p:nvSpPr>
          <p:cNvPr id="5" name="Slide Number Placeholder 4"/>
          <p:cNvSpPr>
            <a:spLocks noGrp="1"/>
          </p:cNvSpPr>
          <p:nvPr>
            <p:ph type="sldNum" sz="quarter" idx="11"/>
          </p:nvPr>
        </p:nvSpPr>
        <p:spPr/>
        <p:txBody>
          <a:bodyPr/>
          <a:lstStyle>
            <a:lvl1pPr>
              <a:defRPr/>
            </a:lvl1pPr>
          </a:lstStyle>
          <a:p>
            <a:pPr>
              <a:defRPr/>
            </a:pPr>
            <a:fld id="{C56CE595-475A-4026-AF62-91B0D39767E0}" type="slidenum">
              <a:rPr lang="en-US" altLang="zh-CN"/>
              <a:pPr>
                <a:defRPr/>
              </a:pPr>
              <a:t>‹#›</a:t>
            </a:fld>
            <a:endParaRPr lang="en-US" altLang="zh-CN"/>
          </a:p>
        </p:txBody>
      </p:sp>
      <p:sp>
        <p:nvSpPr>
          <p:cNvPr id="6" name="Footer Placeholder 5"/>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Date Placeholder 4"/>
          <p:cNvSpPr>
            <a:spLocks noGrp="1"/>
          </p:cNvSpPr>
          <p:nvPr>
            <p:ph type="dt" sz="half" idx="10"/>
          </p:nvPr>
        </p:nvSpPr>
        <p:spPr/>
        <p:txBody>
          <a:bodyPr/>
          <a:lstStyle>
            <a:lvl1pPr>
              <a:defRPr/>
            </a:lvl1pPr>
          </a:lstStyle>
          <a:p>
            <a:pPr>
              <a:defRPr/>
            </a:pPr>
            <a:endParaRPr lang="en-US" altLang="zh-CN"/>
          </a:p>
        </p:txBody>
      </p:sp>
      <p:sp>
        <p:nvSpPr>
          <p:cNvPr id="6" name="Slide Number Placeholder 5"/>
          <p:cNvSpPr>
            <a:spLocks noGrp="1"/>
          </p:cNvSpPr>
          <p:nvPr>
            <p:ph type="sldNum" sz="quarter" idx="11"/>
          </p:nvPr>
        </p:nvSpPr>
        <p:spPr/>
        <p:txBody>
          <a:bodyPr/>
          <a:lstStyle>
            <a:lvl1pPr>
              <a:defRPr/>
            </a:lvl1pPr>
          </a:lstStyle>
          <a:p>
            <a:pPr>
              <a:defRPr/>
            </a:pPr>
            <a:fld id="{3A560560-B6D6-4C3D-BCA3-8E70A1C5A0DF}" type="slidenum">
              <a:rPr lang="en-US" altLang="zh-CN"/>
              <a:pPr>
                <a:defRPr/>
              </a:pPr>
              <a:t>‹#›</a:t>
            </a:fld>
            <a:endParaRPr lang="en-US" altLang="zh-CN"/>
          </a:p>
        </p:txBody>
      </p:sp>
      <p:sp>
        <p:nvSpPr>
          <p:cNvPr id="7" name="Footer Placeholder 6"/>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Date Placeholder 6"/>
          <p:cNvSpPr>
            <a:spLocks noGrp="1"/>
          </p:cNvSpPr>
          <p:nvPr>
            <p:ph type="dt" sz="half" idx="10"/>
          </p:nvPr>
        </p:nvSpPr>
        <p:spPr/>
        <p:txBody>
          <a:bodyPr/>
          <a:lstStyle>
            <a:lvl1pPr>
              <a:defRPr/>
            </a:lvl1pPr>
          </a:lstStyle>
          <a:p>
            <a:pPr>
              <a:defRPr/>
            </a:pPr>
            <a:endParaRPr lang="en-US" altLang="zh-CN"/>
          </a:p>
        </p:txBody>
      </p:sp>
      <p:sp>
        <p:nvSpPr>
          <p:cNvPr id="8" name="Slide Number Placeholder 7"/>
          <p:cNvSpPr>
            <a:spLocks noGrp="1"/>
          </p:cNvSpPr>
          <p:nvPr>
            <p:ph type="sldNum" sz="quarter" idx="11"/>
          </p:nvPr>
        </p:nvSpPr>
        <p:spPr/>
        <p:txBody>
          <a:bodyPr/>
          <a:lstStyle>
            <a:lvl1pPr>
              <a:defRPr/>
            </a:lvl1pPr>
          </a:lstStyle>
          <a:p>
            <a:pPr>
              <a:defRPr/>
            </a:pPr>
            <a:fld id="{C544D376-930B-4DFC-829D-8558C61CCC88}" type="slidenum">
              <a:rPr lang="en-US" altLang="zh-CN"/>
              <a:pPr>
                <a:defRPr/>
              </a:pPr>
              <a:t>‹#›</a:t>
            </a:fld>
            <a:endParaRPr lang="en-US" altLang="zh-CN"/>
          </a:p>
        </p:txBody>
      </p:sp>
      <p:sp>
        <p:nvSpPr>
          <p:cNvPr id="9" name="Footer Placeholder 8"/>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Date Placeholder 2"/>
          <p:cNvSpPr>
            <a:spLocks noGrp="1"/>
          </p:cNvSpPr>
          <p:nvPr>
            <p:ph type="dt" sz="half" idx="10"/>
          </p:nvPr>
        </p:nvSpPr>
        <p:spPr/>
        <p:txBody>
          <a:bodyPr/>
          <a:lstStyle>
            <a:lvl1pPr>
              <a:defRPr/>
            </a:lvl1pPr>
          </a:lstStyle>
          <a:p>
            <a:pPr>
              <a:defRPr/>
            </a:pPr>
            <a:endParaRPr lang="en-US" altLang="zh-CN"/>
          </a:p>
        </p:txBody>
      </p:sp>
      <p:sp>
        <p:nvSpPr>
          <p:cNvPr id="4" name="Slide Number Placeholder 3"/>
          <p:cNvSpPr>
            <a:spLocks noGrp="1"/>
          </p:cNvSpPr>
          <p:nvPr>
            <p:ph type="sldNum" sz="quarter" idx="11"/>
          </p:nvPr>
        </p:nvSpPr>
        <p:spPr/>
        <p:txBody>
          <a:bodyPr/>
          <a:lstStyle>
            <a:lvl1pPr>
              <a:defRPr/>
            </a:lvl1pPr>
          </a:lstStyle>
          <a:p>
            <a:pPr>
              <a:defRPr/>
            </a:pPr>
            <a:fld id="{E5B52EDC-349B-44B9-B105-99D91A84C95D}" type="slidenum">
              <a:rPr lang="en-US" altLang="zh-CN"/>
              <a:pPr>
                <a:defRPr/>
              </a:pPr>
              <a:t>‹#›</a:t>
            </a:fld>
            <a:endParaRPr lang="en-US" altLang="zh-CN"/>
          </a:p>
        </p:txBody>
      </p:sp>
      <p:sp>
        <p:nvSpPr>
          <p:cNvPr id="5" name="Footer Placeholder 4"/>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ltLang="zh-CN"/>
          </a:p>
        </p:txBody>
      </p:sp>
      <p:sp>
        <p:nvSpPr>
          <p:cNvPr id="3" name="Slide Number Placeholder 2"/>
          <p:cNvSpPr>
            <a:spLocks noGrp="1"/>
          </p:cNvSpPr>
          <p:nvPr>
            <p:ph type="sldNum" sz="quarter" idx="11"/>
          </p:nvPr>
        </p:nvSpPr>
        <p:spPr/>
        <p:txBody>
          <a:bodyPr/>
          <a:lstStyle>
            <a:lvl1pPr>
              <a:defRPr/>
            </a:lvl1pPr>
          </a:lstStyle>
          <a:p>
            <a:pPr>
              <a:defRPr/>
            </a:pPr>
            <a:fld id="{23E78D91-1399-4D5A-8A6B-F285C9FBDCFE}" type="slidenum">
              <a:rPr lang="en-US" altLang="zh-CN"/>
              <a:pPr>
                <a:defRPr/>
              </a:pPr>
              <a:t>‹#›</a:t>
            </a:fld>
            <a:endParaRPr lang="en-US" altLang="zh-CN"/>
          </a:p>
        </p:txBody>
      </p:sp>
      <p:sp>
        <p:nvSpPr>
          <p:cNvPr id="4" name="Footer Placeholder 3"/>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ltLang="zh-CN"/>
          </a:p>
        </p:txBody>
      </p:sp>
      <p:sp>
        <p:nvSpPr>
          <p:cNvPr id="6" name="Slide Number Placeholder 5"/>
          <p:cNvSpPr>
            <a:spLocks noGrp="1"/>
          </p:cNvSpPr>
          <p:nvPr>
            <p:ph type="sldNum" sz="quarter" idx="11"/>
          </p:nvPr>
        </p:nvSpPr>
        <p:spPr/>
        <p:txBody>
          <a:bodyPr/>
          <a:lstStyle>
            <a:lvl1pPr>
              <a:defRPr/>
            </a:lvl1pPr>
          </a:lstStyle>
          <a:p>
            <a:pPr>
              <a:defRPr/>
            </a:pPr>
            <a:fld id="{64C39B06-5496-40CC-BF1D-941EF2B6ABD4}" type="slidenum">
              <a:rPr lang="en-US" altLang="zh-CN"/>
              <a:pPr>
                <a:defRPr/>
              </a:pPr>
              <a:t>‹#›</a:t>
            </a:fld>
            <a:endParaRPr lang="en-US" altLang="zh-CN"/>
          </a:p>
        </p:txBody>
      </p:sp>
      <p:sp>
        <p:nvSpPr>
          <p:cNvPr id="7" name="Footer Placeholder 6"/>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ltLang="zh-CN"/>
          </a:p>
        </p:txBody>
      </p:sp>
      <p:sp>
        <p:nvSpPr>
          <p:cNvPr id="6" name="Slide Number Placeholder 5"/>
          <p:cNvSpPr>
            <a:spLocks noGrp="1"/>
          </p:cNvSpPr>
          <p:nvPr>
            <p:ph type="sldNum" sz="quarter" idx="11"/>
          </p:nvPr>
        </p:nvSpPr>
        <p:spPr/>
        <p:txBody>
          <a:bodyPr/>
          <a:lstStyle>
            <a:lvl1pPr>
              <a:defRPr/>
            </a:lvl1pPr>
          </a:lstStyle>
          <a:p>
            <a:pPr>
              <a:defRPr/>
            </a:pPr>
            <a:fld id="{C4869E78-1329-485B-BC72-E5FE88A4E971}" type="slidenum">
              <a:rPr lang="en-US" altLang="zh-CN"/>
              <a:pPr>
                <a:defRPr/>
              </a:pPr>
              <a:t>‹#›</a:t>
            </a:fld>
            <a:endParaRPr lang="en-US" altLang="zh-CN"/>
          </a:p>
        </p:txBody>
      </p:sp>
      <p:sp>
        <p:nvSpPr>
          <p:cNvPr id="7" name="Footer Placeholder 6"/>
          <p:cNvSpPr>
            <a:spLocks noGrp="1"/>
          </p:cNvSpPr>
          <p:nvPr>
            <p:ph type="ftr" sz="quarter" idx="12"/>
          </p:nvPr>
        </p:nvSpPr>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gamma/>
                <a:shade val="46275"/>
                <a:invGamma/>
              </a:schemeClr>
            </a:gs>
          </a:gsLst>
          <a:lin ang="5400000" scaled="1"/>
          <a:tileRect/>
        </a:gra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ltLang="zh-CN"/>
          </a:p>
        </p:txBody>
      </p:sp>
      <p:sp>
        <p:nvSpPr>
          <p:cNvPr id="7171"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A742170-204C-4739-8E2A-7E4F64A911AA}" type="slidenum">
              <a:rPr lang="en-US" altLang="zh-CN"/>
              <a:pPr>
                <a:defRPr/>
              </a:pPr>
              <a:t>‹#›</a:t>
            </a:fld>
            <a:endParaRPr lang="en-US" altLang="zh-CN"/>
          </a:p>
        </p:txBody>
      </p:sp>
      <p:grpSp>
        <p:nvGrpSpPr>
          <p:cNvPr id="1028" name="Group 4"/>
          <p:cNvGrpSpPr>
            <a:grpSpLocks/>
          </p:cNvGrpSpPr>
          <p:nvPr/>
        </p:nvGrpSpPr>
        <p:grpSpPr bwMode="auto">
          <a:xfrm>
            <a:off x="0" y="0"/>
            <a:ext cx="9140825" cy="6850063"/>
            <a:chOff x="0" y="0"/>
            <a:chExt cx="5758" cy="4315"/>
          </a:xfrm>
        </p:grpSpPr>
        <p:grpSp>
          <p:nvGrpSpPr>
            <p:cNvPr id="1032" name="Group 5"/>
            <p:cNvGrpSpPr>
              <a:grpSpLocks/>
            </p:cNvGrpSpPr>
            <p:nvPr userDrawn="1"/>
          </p:nvGrpSpPr>
          <p:grpSpPr bwMode="auto">
            <a:xfrm>
              <a:off x="1728" y="2230"/>
              <a:ext cx="4027" cy="2085"/>
              <a:chOff x="1728" y="2230"/>
              <a:chExt cx="4027" cy="2085"/>
            </a:xfrm>
          </p:grpSpPr>
          <p:sp>
            <p:nvSpPr>
              <p:cNvPr id="7174"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lgn="ctr">
                  <a:defRPr/>
                </a:pPr>
                <a:endParaRPr lang="zh-CN" altLang="en-US"/>
              </a:p>
            </p:txBody>
          </p:sp>
          <p:sp>
            <p:nvSpPr>
              <p:cNvPr id="7175"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lgn="ctr">
                  <a:defRPr/>
                </a:pPr>
                <a:endParaRPr lang="zh-CN" altLang="en-US"/>
              </a:p>
            </p:txBody>
          </p:sp>
          <p:sp>
            <p:nvSpPr>
              <p:cNvPr id="7176"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lgn="ctr">
                  <a:defRPr/>
                </a:pPr>
                <a:endParaRPr lang="zh-CN" altLang="en-US"/>
              </a:p>
            </p:txBody>
          </p:sp>
          <p:sp>
            <p:nvSpPr>
              <p:cNvPr id="7177"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lgn="ctr">
                  <a:defRPr/>
                </a:pPr>
                <a:endParaRPr lang="zh-CN" altLang="en-US"/>
              </a:p>
            </p:txBody>
          </p:sp>
          <p:sp>
            <p:nvSpPr>
              <p:cNvPr id="7178"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lgn="ctr">
                  <a:defRPr/>
                </a:pPr>
                <a:endParaRPr lang="zh-CN" altLang="en-US"/>
              </a:p>
            </p:txBody>
          </p:sp>
        </p:grpSp>
        <p:sp>
          <p:nvSpPr>
            <p:cNvPr id="7179"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lgn="ctr">
                <a:defRPr/>
              </a:pPr>
              <a:endParaRPr lang="zh-CN" altLang="en-US"/>
            </a:p>
          </p:txBody>
        </p:sp>
        <p:sp>
          <p:nvSpPr>
            <p:cNvPr id="7180"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lgn="ctr">
                <a:defRPr/>
              </a:pPr>
              <a:endParaRPr lang="zh-CN" altLang="en-US"/>
            </a:p>
          </p:txBody>
        </p:sp>
      </p:grpSp>
      <p:sp>
        <p:nvSpPr>
          <p:cNvPr id="7181"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82"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pPr>
              <a:defRPr/>
            </a:pPr>
            <a:endParaRPr lang="en-US" altLang="zh-CN"/>
          </a:p>
        </p:txBody>
      </p:sp>
      <p:sp>
        <p:nvSpPr>
          <p:cNvPr id="7183"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dk2" tx1="lt1" bg2="dk1"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yxli@sdu.edu.c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oleObject" Target="../embeddings/oleObject4.bin"/><Relationship Id="rId7"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 Id="rId9"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oleObject" Target="../embeddings/oleObject21.bin"/><Relationship Id="rId18" Type="http://schemas.openxmlformats.org/officeDocument/2006/relationships/oleObject" Target="../embeddings/oleObject26.bin"/><Relationship Id="rId3" Type="http://schemas.openxmlformats.org/officeDocument/2006/relationships/oleObject" Target="../embeddings/oleObject11.bin"/><Relationship Id="rId7" Type="http://schemas.openxmlformats.org/officeDocument/2006/relationships/oleObject" Target="../embeddings/oleObject15.bin"/><Relationship Id="rId12" Type="http://schemas.openxmlformats.org/officeDocument/2006/relationships/oleObject" Target="../embeddings/oleObject20.bin"/><Relationship Id="rId17" Type="http://schemas.openxmlformats.org/officeDocument/2006/relationships/oleObject" Target="../embeddings/oleObject25.bin"/><Relationship Id="rId2" Type="http://schemas.openxmlformats.org/officeDocument/2006/relationships/slideLayout" Target="../slideLayouts/slideLayout4.xml"/><Relationship Id="rId16" Type="http://schemas.openxmlformats.org/officeDocument/2006/relationships/oleObject" Target="../embeddings/oleObject24.bin"/><Relationship Id="rId20" Type="http://schemas.openxmlformats.org/officeDocument/2006/relationships/oleObject" Target="../embeddings/oleObject28.bin"/><Relationship Id="rId1" Type="http://schemas.openxmlformats.org/officeDocument/2006/relationships/vmlDrawing" Target="../drawings/vmlDrawing3.vml"/><Relationship Id="rId6" Type="http://schemas.openxmlformats.org/officeDocument/2006/relationships/oleObject" Target="../embeddings/oleObject14.bin"/><Relationship Id="rId11" Type="http://schemas.openxmlformats.org/officeDocument/2006/relationships/oleObject" Target="../embeddings/oleObject19.bin"/><Relationship Id="rId5" Type="http://schemas.openxmlformats.org/officeDocument/2006/relationships/oleObject" Target="../embeddings/oleObject13.bin"/><Relationship Id="rId15" Type="http://schemas.openxmlformats.org/officeDocument/2006/relationships/oleObject" Target="../embeddings/oleObject23.bin"/><Relationship Id="rId10" Type="http://schemas.openxmlformats.org/officeDocument/2006/relationships/oleObject" Target="../embeddings/oleObject18.bin"/><Relationship Id="rId19" Type="http://schemas.openxmlformats.org/officeDocument/2006/relationships/oleObject" Target="../embeddings/oleObject27.bin"/><Relationship Id="rId4" Type="http://schemas.openxmlformats.org/officeDocument/2006/relationships/oleObject" Target="../embeddings/oleObject12.bin"/><Relationship Id="rId9" Type="http://schemas.openxmlformats.org/officeDocument/2006/relationships/oleObject" Target="../embeddings/oleObject17.bin"/><Relationship Id="rId14" Type="http://schemas.openxmlformats.org/officeDocument/2006/relationships/oleObject" Target="../embeddings/oleObject22.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oleObject" Target="../embeddings/oleObject39.bin"/><Relationship Id="rId3" Type="http://schemas.openxmlformats.org/officeDocument/2006/relationships/oleObject" Target="../embeddings/oleObject29.bin"/><Relationship Id="rId7" Type="http://schemas.openxmlformats.org/officeDocument/2006/relationships/oleObject" Target="../embeddings/oleObject33.bin"/><Relationship Id="rId12" Type="http://schemas.openxmlformats.org/officeDocument/2006/relationships/oleObject" Target="../embeddings/oleObject38.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oleObject" Target="../embeddings/oleObject32.bin"/><Relationship Id="rId11" Type="http://schemas.openxmlformats.org/officeDocument/2006/relationships/oleObject" Target="../embeddings/oleObject37.bin"/><Relationship Id="rId5" Type="http://schemas.openxmlformats.org/officeDocument/2006/relationships/oleObject" Target="../embeddings/oleObject31.bin"/><Relationship Id="rId15" Type="http://schemas.openxmlformats.org/officeDocument/2006/relationships/oleObject" Target="../embeddings/oleObject41.bin"/><Relationship Id="rId10" Type="http://schemas.openxmlformats.org/officeDocument/2006/relationships/oleObject" Target="../embeddings/oleObject36.bin"/><Relationship Id="rId4" Type="http://schemas.openxmlformats.org/officeDocument/2006/relationships/oleObject" Target="../embeddings/oleObject30.bin"/><Relationship Id="rId9" Type="http://schemas.openxmlformats.org/officeDocument/2006/relationships/oleObject" Target="../embeddings/oleObject35.bin"/><Relationship Id="rId14" Type="http://schemas.openxmlformats.org/officeDocument/2006/relationships/oleObject" Target="../embeddings/oleObject40.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oleObject" Target="../embeddings/Microsoft_Office_Excel_97-2003_Worksheet3.xls"/><Relationship Id="rId4" Type="http://schemas.openxmlformats.org/officeDocument/2006/relationships/oleObject" Target="../embeddings/Microsoft_Office_Excel_97-2003_Worksheet2.xls"/></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2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2.xml"/><Relationship Id="rId1" Type="http://schemas.openxmlformats.org/officeDocument/2006/relationships/vmlDrawing" Target="../drawings/vmlDrawing8.vml"/><Relationship Id="rId4" Type="http://schemas.openxmlformats.org/officeDocument/2006/relationships/oleObject" Target="../embeddings/oleObject44.bin"/></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3.xml"/><Relationship Id="rId1" Type="http://schemas.openxmlformats.org/officeDocument/2006/relationships/vmlDrawing" Target="../drawings/vmlDrawing9.vml"/><Relationship Id="rId4" Type="http://schemas.openxmlformats.org/officeDocument/2006/relationships/oleObject" Target="../embeddings/oleObject45.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48.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oleObject" Target="../embeddings/oleObject51.bin"/><Relationship Id="rId4" Type="http://schemas.openxmlformats.org/officeDocument/2006/relationships/oleObject" Target="../embeddings/oleObject50.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42.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image" Target="../media/image53.jpeg"/><Relationship Id="rId7" Type="http://schemas.openxmlformats.org/officeDocument/2006/relationships/image" Target="../media/image57.e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6.wmf"/><Relationship Id="rId5" Type="http://schemas.openxmlformats.org/officeDocument/2006/relationships/image" Target="../media/image55.wmf"/><Relationship Id="rId10" Type="http://schemas.openxmlformats.org/officeDocument/2006/relationships/image" Target="../media/image60.emf"/><Relationship Id="rId4" Type="http://schemas.openxmlformats.org/officeDocument/2006/relationships/image" Target="../media/image54.jpeg"/><Relationship Id="rId9" Type="http://schemas.openxmlformats.org/officeDocument/2006/relationships/image" Target="../media/image59.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Microsoft_Office_Word_97_-_2003_Document4.doc"/><Relationship Id="rId2" Type="http://schemas.openxmlformats.org/officeDocument/2006/relationships/slideLayout" Target="../slideLayouts/slideLayout6.xml"/><Relationship Id="rId1" Type="http://schemas.openxmlformats.org/officeDocument/2006/relationships/vmlDrawing" Target="../drawings/vmlDrawing16.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2"/>
          <p:cNvSpPr>
            <a:spLocks noGrp="1" noChangeArrowheads="1"/>
          </p:cNvSpPr>
          <p:nvPr>
            <p:ph type="ctrTitle" sz="quarter"/>
          </p:nvPr>
        </p:nvSpPr>
        <p:spPr>
          <a:xfrm>
            <a:off x="685800" y="838200"/>
            <a:ext cx="7772400" cy="1920875"/>
          </a:xfrm>
        </p:spPr>
        <p:txBody>
          <a:bodyPr/>
          <a:lstStyle/>
          <a:p>
            <a:pPr eaLnBrk="1" hangingPunct="1">
              <a:defRPr/>
            </a:pPr>
            <a:r>
              <a:rPr lang="en-US" altLang="zh-CN" sz="4800" b="0" dirty="0">
                <a:solidFill>
                  <a:schemeClr val="hlink"/>
                </a:solidFill>
                <a:latin typeface="Arial" charset="0"/>
              </a:rPr>
              <a:t>COLLEGE PHYSICS</a:t>
            </a:r>
          </a:p>
        </p:txBody>
      </p:sp>
      <p:sp>
        <p:nvSpPr>
          <p:cNvPr id="3" name="Rectangle 3"/>
          <p:cNvSpPr>
            <a:spLocks noGrp="1" noChangeArrowheads="1"/>
          </p:cNvSpPr>
          <p:nvPr>
            <p:ph type="subTitle" sz="quarter" idx="1"/>
          </p:nvPr>
        </p:nvSpPr>
        <p:spPr>
          <a:xfrm>
            <a:off x="990600" y="3352800"/>
            <a:ext cx="7521575" cy="2057400"/>
          </a:xfrm>
        </p:spPr>
        <p:txBody>
          <a:bodyPr/>
          <a:lstStyle/>
          <a:p>
            <a:pPr eaLnBrk="1" hangingPunct="1">
              <a:defRPr/>
            </a:pPr>
            <a:r>
              <a:rPr lang="en-US" altLang="ko-KR" sz="2800" b="1" dirty="0" smtClean="0">
                <a:latin typeface="Arial" charset="0"/>
                <a:ea typeface="굴림" pitchFamily="34" charset="-127"/>
              </a:rPr>
              <a:t>Prof. </a:t>
            </a:r>
            <a:r>
              <a:rPr lang="en-US" altLang="ko-KR" sz="2800" b="1" dirty="0" err="1" smtClean="0">
                <a:latin typeface="Arial" charset="0"/>
                <a:ea typeface="굴림" pitchFamily="34" charset="-127"/>
              </a:rPr>
              <a:t>Yuxiang</a:t>
            </a:r>
            <a:r>
              <a:rPr lang="en-US" altLang="ko-KR" sz="2800" b="1" dirty="0" smtClean="0">
                <a:latin typeface="Arial" charset="0"/>
                <a:ea typeface="굴림" pitchFamily="34" charset="-127"/>
              </a:rPr>
              <a:t> Li (</a:t>
            </a:r>
            <a:r>
              <a:rPr lang="en-US" altLang="ko-KR" sz="2800" b="1" dirty="0" smtClean="0">
                <a:latin typeface="Arial" charset="0"/>
                <a:ea typeface="굴림" pitchFamily="34" charset="-127"/>
                <a:hlinkClick r:id="rId2"/>
              </a:rPr>
              <a:t>yxli@sdu.edu.cn</a:t>
            </a:r>
            <a:r>
              <a:rPr lang="en-US" altLang="ko-KR" sz="2800" b="1" dirty="0" smtClean="0">
                <a:latin typeface="Arial" charset="0"/>
                <a:ea typeface="굴림" pitchFamily="34" charset="-127"/>
              </a:rPr>
              <a:t>)</a:t>
            </a:r>
            <a:endParaRPr lang="en-US" altLang="ko-KR" sz="2800" b="1" dirty="0">
              <a:latin typeface="Arial" charset="0"/>
              <a:ea typeface="굴림" pitchFamily="34" charset="-127"/>
            </a:endParaRPr>
          </a:p>
          <a:p>
            <a:pPr eaLnBrk="1" hangingPunct="1">
              <a:defRPr/>
            </a:pPr>
            <a:r>
              <a:rPr lang="en-US" altLang="ko-KR" sz="2800" b="1" dirty="0" smtClean="0">
                <a:latin typeface="Arial" charset="0"/>
                <a:ea typeface="굴림" pitchFamily="34" charset="-127"/>
              </a:rPr>
              <a:t>Tel</a:t>
            </a:r>
            <a:r>
              <a:rPr lang="en-US" altLang="ko-KR" sz="2800" b="1" dirty="0">
                <a:latin typeface="Arial" charset="0"/>
                <a:ea typeface="굴림" pitchFamily="34" charset="-127"/>
              </a:rPr>
              <a:t>: </a:t>
            </a:r>
            <a:r>
              <a:rPr lang="en-US" altLang="ko-KR" sz="2800" b="1" dirty="0" smtClean="0">
                <a:latin typeface="Arial" charset="0"/>
                <a:ea typeface="굴림" pitchFamily="34" charset="-127"/>
              </a:rPr>
              <a:t>88364329-8217</a:t>
            </a:r>
          </a:p>
          <a:p>
            <a:pPr eaLnBrk="1" hangingPunct="1">
              <a:defRPr/>
            </a:pPr>
            <a:r>
              <a:rPr lang="en-US" altLang="ko-KR" sz="2800" b="1" dirty="0" smtClean="0">
                <a:latin typeface="Arial" charset="0"/>
                <a:ea typeface="굴림" pitchFamily="34" charset="-127"/>
              </a:rPr>
              <a:t>Office: Room 217, </a:t>
            </a:r>
            <a:r>
              <a:rPr lang="en-US" altLang="ko-KR" sz="2800" b="1" dirty="0" err="1" smtClean="0">
                <a:latin typeface="Arial" charset="0"/>
                <a:ea typeface="굴림" pitchFamily="34" charset="-127"/>
              </a:rPr>
              <a:t>Guangdiansuo</a:t>
            </a:r>
            <a:r>
              <a:rPr lang="en-US" altLang="ko-KR" sz="2800" b="1" dirty="0" smtClean="0">
                <a:latin typeface="Arial" charset="0"/>
                <a:ea typeface="굴림" pitchFamily="34" charset="-127"/>
              </a:rPr>
              <a:t> Building, Central Campus </a:t>
            </a:r>
            <a:endParaRPr lang="en-US" altLang="ko-KR" sz="2800" b="1" dirty="0">
              <a:latin typeface="Arial" charset="0"/>
              <a:ea typeface="굴림"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Text Box 4"/>
          <p:cNvSpPr txBox="1">
            <a:spLocks noChangeArrowheads="1"/>
          </p:cNvSpPr>
          <p:nvPr/>
        </p:nvSpPr>
        <p:spPr bwMode="auto">
          <a:xfrm>
            <a:off x="525463" y="304800"/>
            <a:ext cx="8237537" cy="1384300"/>
          </a:xfrm>
          <a:prstGeom prst="rect">
            <a:avLst/>
          </a:prstGeom>
          <a:noFill/>
          <a:ln w="9525">
            <a:noFill/>
            <a:miter lim="800000"/>
            <a:headEnd/>
            <a:tailEnd/>
          </a:ln>
        </p:spPr>
        <p:txBody>
          <a:bodyPr>
            <a:spAutoFit/>
          </a:bodyPr>
          <a:lstStyle/>
          <a:p>
            <a:pPr>
              <a:buSzPct val="60000"/>
              <a:buFont typeface="Wingdings" pitchFamily="2" charset="2"/>
              <a:buChar char="u"/>
            </a:pPr>
            <a:r>
              <a:rPr lang="en-US" altLang="zh-CN" sz="2800" b="1">
                <a:solidFill>
                  <a:srgbClr val="FF9933"/>
                </a:solidFill>
              </a:rPr>
              <a:t> Modern Physics: </a:t>
            </a:r>
            <a:r>
              <a:rPr lang="en-US" altLang="zh-CN" sz="2800" b="1"/>
              <a:t> incorporates elements of either </a:t>
            </a:r>
            <a:r>
              <a:rPr lang="en-US" altLang="zh-CN" sz="2800" b="1" i="1"/>
              <a:t>quantum mechanics </a:t>
            </a:r>
            <a:r>
              <a:rPr lang="en-US" altLang="zh-CN" sz="2800" b="1"/>
              <a:t>(QM) or  </a:t>
            </a:r>
            <a:r>
              <a:rPr lang="en-US" altLang="zh-CN" sz="2800" b="1" i="1"/>
              <a:t>Einsteinian relativity </a:t>
            </a:r>
            <a:r>
              <a:rPr lang="en-US" altLang="zh-CN" sz="2800" b="1"/>
              <a:t>(ER) (or both).</a:t>
            </a:r>
            <a:r>
              <a:rPr lang="en-US" altLang="zh-CN" sz="2800">
                <a:solidFill>
                  <a:srgbClr val="FF9933"/>
                </a:solidFill>
              </a:rPr>
              <a:t>  </a:t>
            </a:r>
          </a:p>
        </p:txBody>
      </p:sp>
      <p:sp>
        <p:nvSpPr>
          <p:cNvPr id="25602" name="Text Box 4"/>
          <p:cNvSpPr txBox="1">
            <a:spLocks noChangeArrowheads="1"/>
          </p:cNvSpPr>
          <p:nvPr/>
        </p:nvSpPr>
        <p:spPr bwMode="auto">
          <a:xfrm>
            <a:off x="609600" y="1828800"/>
            <a:ext cx="8153400" cy="954088"/>
          </a:xfrm>
          <a:prstGeom prst="rect">
            <a:avLst/>
          </a:prstGeom>
          <a:noFill/>
          <a:ln w="9525">
            <a:noFill/>
            <a:miter lim="800000"/>
            <a:headEnd/>
            <a:tailEnd/>
          </a:ln>
        </p:spPr>
        <p:txBody>
          <a:bodyPr>
            <a:spAutoFit/>
          </a:bodyPr>
          <a:lstStyle/>
          <a:p>
            <a:pPr lvl="1">
              <a:buFont typeface="Arial" charset="0"/>
              <a:buChar char="•"/>
            </a:pPr>
            <a:r>
              <a:rPr lang="en-US" altLang="zh-CN" sz="2800" b="1">
                <a:solidFill>
                  <a:srgbClr val="FF9933"/>
                </a:solidFill>
              </a:rPr>
              <a:t> </a:t>
            </a:r>
            <a:r>
              <a:rPr lang="en-US" altLang="zh-CN" sz="2800" b="1"/>
              <a:t>Einstein’s brilliant model of </a:t>
            </a:r>
            <a:r>
              <a:rPr lang="en-US" altLang="zh-CN" sz="2800" b="1">
                <a:solidFill>
                  <a:srgbClr val="FF6600"/>
                </a:solidFill>
              </a:rPr>
              <a:t>light as a stream of particles</a:t>
            </a:r>
            <a:r>
              <a:rPr lang="en-US" altLang="zh-CN" sz="2800" b="1"/>
              <a:t> (photons) in 1905.</a:t>
            </a:r>
            <a:endParaRPr lang="en-US" altLang="zh-CN" sz="2800"/>
          </a:p>
        </p:txBody>
      </p:sp>
      <p:sp>
        <p:nvSpPr>
          <p:cNvPr id="25603" name="Text Box 4"/>
          <p:cNvSpPr txBox="1">
            <a:spLocks noChangeArrowheads="1"/>
          </p:cNvSpPr>
          <p:nvPr/>
        </p:nvSpPr>
        <p:spPr bwMode="auto">
          <a:xfrm>
            <a:off x="609600" y="3048000"/>
            <a:ext cx="8382000" cy="954088"/>
          </a:xfrm>
          <a:prstGeom prst="rect">
            <a:avLst/>
          </a:prstGeom>
          <a:noFill/>
          <a:ln w="9525">
            <a:noFill/>
            <a:miter lim="800000"/>
            <a:headEnd/>
            <a:tailEnd/>
          </a:ln>
        </p:spPr>
        <p:txBody>
          <a:bodyPr>
            <a:spAutoFit/>
          </a:bodyPr>
          <a:lstStyle/>
          <a:p>
            <a:pPr lvl="1">
              <a:buFont typeface="Arial" charset="0"/>
              <a:buChar char="•"/>
            </a:pPr>
            <a:r>
              <a:rPr lang="en-US" altLang="zh-CN" sz="2800" b="1">
                <a:solidFill>
                  <a:srgbClr val="FF9933"/>
                </a:solidFill>
              </a:rPr>
              <a:t> </a:t>
            </a:r>
            <a:r>
              <a:rPr lang="en-US" altLang="zh-CN" sz="2800" b="1">
                <a:solidFill>
                  <a:srgbClr val="FF6600"/>
                </a:solidFill>
              </a:rPr>
              <a:t>Theory of relativity: </a:t>
            </a:r>
            <a:r>
              <a:rPr lang="en-US" altLang="zh-CN" sz="2800" b="1"/>
              <a:t>describes objects moving at speeds close to the speed of light.</a:t>
            </a:r>
            <a:endParaRPr lang="en-US" altLang="zh-CN" sz="2800">
              <a:solidFill>
                <a:srgbClr val="FF9933"/>
              </a:solidFill>
            </a:endParaRPr>
          </a:p>
        </p:txBody>
      </p:sp>
      <p:sp>
        <p:nvSpPr>
          <p:cNvPr id="25604" name="Text Box 4"/>
          <p:cNvSpPr txBox="1">
            <a:spLocks noChangeArrowheads="1"/>
          </p:cNvSpPr>
          <p:nvPr/>
        </p:nvSpPr>
        <p:spPr bwMode="auto">
          <a:xfrm>
            <a:off x="609600" y="4419600"/>
            <a:ext cx="8382000" cy="1800225"/>
          </a:xfrm>
          <a:prstGeom prst="rect">
            <a:avLst/>
          </a:prstGeom>
          <a:noFill/>
          <a:ln w="9525">
            <a:noFill/>
            <a:miter lim="800000"/>
            <a:headEnd/>
            <a:tailEnd/>
          </a:ln>
        </p:spPr>
        <p:txBody>
          <a:bodyPr>
            <a:spAutoFit/>
          </a:bodyPr>
          <a:lstStyle/>
          <a:p>
            <a:pPr lvl="1">
              <a:buFont typeface="Arial" charset="0"/>
              <a:buChar char="•"/>
            </a:pPr>
            <a:r>
              <a:rPr lang="en-US" altLang="zh-CN" sz="2800" b="1">
                <a:solidFill>
                  <a:srgbClr val="FF9933"/>
                </a:solidFill>
              </a:rPr>
              <a:t> </a:t>
            </a:r>
            <a:r>
              <a:rPr lang="en-US" altLang="zh-CN" sz="2800" b="1">
                <a:solidFill>
                  <a:srgbClr val="FF6600"/>
                </a:solidFill>
              </a:rPr>
              <a:t>Quantum mechanics: </a:t>
            </a:r>
            <a:r>
              <a:rPr lang="en-US" altLang="zh-CN" sz="2800" b="1"/>
              <a:t>deals with physical phenomena at microscopic scales. Quantum effects usually involve distances comparable to atoms (roughly 10</a:t>
            </a:r>
            <a:r>
              <a:rPr lang="en-US" altLang="zh-CN" sz="2800" b="1" baseline="30000"/>
              <a:t>−9</a:t>
            </a:r>
            <a:r>
              <a:rPr lang="en-US" altLang="zh-CN" sz="2800" b="1"/>
              <a:t> m). (smaller objects)</a:t>
            </a:r>
            <a:endParaRPr lang="en-US" altLang="zh-CN" sz="2800">
              <a:solidFill>
                <a:srgbClr val="FF9933"/>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ext Box 2"/>
          <p:cNvSpPr txBox="1">
            <a:spLocks noChangeArrowheads="1"/>
          </p:cNvSpPr>
          <p:nvPr/>
        </p:nvSpPr>
        <p:spPr bwMode="auto">
          <a:xfrm>
            <a:off x="900113" y="4149725"/>
            <a:ext cx="7620000" cy="1373188"/>
          </a:xfrm>
          <a:prstGeom prst="rect">
            <a:avLst/>
          </a:prstGeom>
          <a:noFill/>
          <a:ln w="9525">
            <a:noFill/>
            <a:miter lim="800000"/>
            <a:headEnd/>
            <a:tailEnd/>
          </a:ln>
          <a:effectLst/>
        </p:spPr>
        <p:txBody>
          <a:bodyPr>
            <a:spAutoFit/>
          </a:bodyPr>
          <a:lstStyle/>
          <a:p>
            <a:pPr>
              <a:spcBef>
                <a:spcPct val="45000"/>
              </a:spcBef>
            </a:pPr>
            <a:r>
              <a:rPr kumimoji="1" lang="zh-CN" altLang="en-US" sz="2800" b="1">
                <a:latin typeface="Times New Roman" pitchFamily="18" charset="0"/>
              </a:rPr>
              <a:t>    </a:t>
            </a:r>
            <a:r>
              <a:rPr kumimoji="1" lang="en-US" altLang="zh-CN" sz="2800" b="1">
                <a:latin typeface="Times New Roman" pitchFamily="18" charset="0"/>
              </a:rPr>
              <a:t>Physics combines with other disciplines: biophysics, geophysics, atomic and molecular physics, etc.</a:t>
            </a:r>
          </a:p>
        </p:txBody>
      </p:sp>
      <p:sp>
        <p:nvSpPr>
          <p:cNvPr id="176136" name="Text Box 8"/>
          <p:cNvSpPr txBox="1">
            <a:spLocks noChangeArrowheads="1"/>
          </p:cNvSpPr>
          <p:nvPr/>
        </p:nvSpPr>
        <p:spPr bwMode="auto">
          <a:xfrm>
            <a:off x="900113" y="2492375"/>
            <a:ext cx="7475537" cy="1373188"/>
          </a:xfrm>
          <a:prstGeom prst="rect">
            <a:avLst/>
          </a:prstGeom>
          <a:noFill/>
          <a:ln w="9525">
            <a:noFill/>
            <a:miter lim="800000"/>
            <a:headEnd/>
            <a:tailEnd/>
          </a:ln>
          <a:effectLst/>
        </p:spPr>
        <p:txBody>
          <a:bodyPr>
            <a:spAutoFit/>
          </a:bodyPr>
          <a:lstStyle/>
          <a:p>
            <a:pPr>
              <a:spcBef>
                <a:spcPct val="50000"/>
              </a:spcBef>
            </a:pPr>
            <a:r>
              <a:rPr kumimoji="1" lang="zh-CN" altLang="en-US" sz="2800" b="1">
                <a:latin typeface="Times New Roman" pitchFamily="18" charset="0"/>
              </a:rPr>
              <a:t>    </a:t>
            </a:r>
            <a:r>
              <a:rPr kumimoji="1" lang="en-US" altLang="zh-CN" sz="2800" b="1">
                <a:solidFill>
                  <a:srgbClr val="FF0000"/>
                </a:solidFill>
                <a:latin typeface="Times New Roman" pitchFamily="18" charset="0"/>
              </a:rPr>
              <a:t>Applications:</a:t>
            </a:r>
            <a:r>
              <a:rPr kumimoji="1" lang="en-US" altLang="zh-CN" sz="2800" b="1">
                <a:latin typeface="Times New Roman" pitchFamily="18" charset="0"/>
              </a:rPr>
              <a:t> our daily life, chemistry, chemical engineering, geology, architecture, biological sciences, medical diagnostics, etc.</a:t>
            </a:r>
          </a:p>
        </p:txBody>
      </p:sp>
      <p:sp>
        <p:nvSpPr>
          <p:cNvPr id="176137" name="Text Box 9"/>
          <p:cNvSpPr txBox="1">
            <a:spLocks noChangeArrowheads="1"/>
          </p:cNvSpPr>
          <p:nvPr/>
        </p:nvSpPr>
        <p:spPr bwMode="auto">
          <a:xfrm>
            <a:off x="611188" y="404813"/>
            <a:ext cx="5942012" cy="579437"/>
          </a:xfrm>
          <a:prstGeom prst="rect">
            <a:avLst/>
          </a:prstGeom>
          <a:noFill/>
          <a:ln w="9525">
            <a:noFill/>
            <a:miter lim="800000"/>
            <a:headEnd/>
            <a:tailEnd/>
          </a:ln>
          <a:effectLst/>
        </p:spPr>
        <p:txBody>
          <a:bodyPr>
            <a:spAutoFit/>
          </a:bodyPr>
          <a:lstStyle/>
          <a:p>
            <a:pPr>
              <a:spcBef>
                <a:spcPct val="45000"/>
              </a:spcBef>
            </a:pPr>
            <a:r>
              <a:rPr kumimoji="1" lang="en-US" altLang="zh-CN" b="1">
                <a:solidFill>
                  <a:srgbClr val="FF9933"/>
                </a:solidFill>
              </a:rPr>
              <a:t>Applications of Physics</a:t>
            </a:r>
          </a:p>
        </p:txBody>
      </p:sp>
      <p:sp>
        <p:nvSpPr>
          <p:cNvPr id="176138" name="Text Box 10"/>
          <p:cNvSpPr txBox="1">
            <a:spLocks noChangeArrowheads="1"/>
          </p:cNvSpPr>
          <p:nvPr/>
        </p:nvSpPr>
        <p:spPr bwMode="auto">
          <a:xfrm>
            <a:off x="827088" y="1412875"/>
            <a:ext cx="7705725" cy="946150"/>
          </a:xfrm>
          <a:prstGeom prst="rect">
            <a:avLst/>
          </a:prstGeom>
          <a:noFill/>
          <a:ln w="9525">
            <a:noFill/>
            <a:miter lim="800000"/>
            <a:headEnd/>
            <a:tailEnd/>
          </a:ln>
          <a:effectLst/>
        </p:spPr>
        <p:txBody>
          <a:bodyPr>
            <a:spAutoFit/>
          </a:bodyPr>
          <a:lstStyle/>
          <a:p>
            <a:pPr>
              <a:spcBef>
                <a:spcPct val="45000"/>
              </a:spcBef>
            </a:pPr>
            <a:r>
              <a:rPr kumimoji="1" lang="zh-CN" altLang="en-US" sz="2800" b="1">
                <a:solidFill>
                  <a:srgbClr val="FF0000"/>
                </a:solidFill>
                <a:latin typeface="Times New Roman" pitchFamily="18" charset="0"/>
              </a:rPr>
              <a:t>    </a:t>
            </a:r>
            <a:r>
              <a:rPr kumimoji="1" lang="en-US" altLang="zh-CN" sz="2800" b="1">
                <a:solidFill>
                  <a:srgbClr val="FF0000"/>
                </a:solidFill>
                <a:latin typeface="Times New Roman" pitchFamily="18" charset="0"/>
              </a:rPr>
              <a:t>Physics</a:t>
            </a:r>
            <a:r>
              <a:rPr kumimoji="1" lang="en-US" altLang="zh-CN" sz="2800" b="1">
                <a:latin typeface="Times New Roman" pitchFamily="18" charset="0"/>
              </a:rPr>
              <a:t> is the foundation of many important subjects and contributes directly to others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6137"/>
                                        </p:tgtEl>
                                        <p:attrNameLst>
                                          <p:attrName>style.visibility</p:attrName>
                                        </p:attrNameLst>
                                      </p:cBhvr>
                                      <p:to>
                                        <p:strVal val="visible"/>
                                      </p:to>
                                    </p:set>
                                    <p:animEffect transition="in" filter="blinds(horizontal)">
                                      <p:cBhvr>
                                        <p:cTn id="7" dur="500"/>
                                        <p:tgtEl>
                                          <p:spTgt spid="1761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6138"/>
                                        </p:tgtEl>
                                        <p:attrNameLst>
                                          <p:attrName>style.visibility</p:attrName>
                                        </p:attrNameLst>
                                      </p:cBhvr>
                                      <p:to>
                                        <p:strVal val="visible"/>
                                      </p:to>
                                    </p:set>
                                    <p:animEffect transition="in" filter="blinds(horizontal)">
                                      <p:cBhvr>
                                        <p:cTn id="12" dur="500"/>
                                        <p:tgtEl>
                                          <p:spTgt spid="1761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6136"/>
                                        </p:tgtEl>
                                        <p:attrNameLst>
                                          <p:attrName>style.visibility</p:attrName>
                                        </p:attrNameLst>
                                      </p:cBhvr>
                                      <p:to>
                                        <p:strVal val="visible"/>
                                      </p:to>
                                    </p:set>
                                    <p:animEffect transition="in" filter="blinds(horizontal)">
                                      <p:cBhvr>
                                        <p:cTn id="17" dur="500"/>
                                        <p:tgtEl>
                                          <p:spTgt spid="17613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6130"/>
                                        </p:tgtEl>
                                        <p:attrNameLst>
                                          <p:attrName>style.visibility</p:attrName>
                                        </p:attrNameLst>
                                      </p:cBhvr>
                                      <p:to>
                                        <p:strVal val="visible"/>
                                      </p:to>
                                    </p:set>
                                    <p:animEffect transition="in" filter="blinds(horizontal)">
                                      <p:cBhvr>
                                        <p:cTn id="22" dur="500"/>
                                        <p:tgtEl>
                                          <p:spTgt spid="176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p:bldP spid="176136" grpId="0"/>
      <p:bldP spid="176137" grpId="0"/>
      <p:bldP spid="17613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28600"/>
            <a:ext cx="8534400" cy="1143000"/>
          </a:xfrm>
        </p:spPr>
        <p:txBody>
          <a:bodyPr/>
          <a:lstStyle/>
          <a:p>
            <a:pPr eaLnBrk="1" hangingPunct="1"/>
            <a:r>
              <a:rPr lang="en-US" altLang="zh-CN" sz="5400" smtClean="0">
                <a:solidFill>
                  <a:srgbClr val="FF9933"/>
                </a:solidFill>
                <a:latin typeface="Tempus Sans ITC"/>
              </a:rPr>
              <a:t>Kinematics</a:t>
            </a:r>
          </a:p>
        </p:txBody>
      </p:sp>
      <p:sp>
        <p:nvSpPr>
          <p:cNvPr id="26626" name="Rectangle 6"/>
          <p:cNvSpPr>
            <a:spLocks noChangeArrowheads="1"/>
          </p:cNvSpPr>
          <p:nvPr/>
        </p:nvSpPr>
        <p:spPr bwMode="auto">
          <a:xfrm>
            <a:off x="685800" y="2286000"/>
            <a:ext cx="4572000" cy="3540125"/>
          </a:xfrm>
          <a:prstGeom prst="rect">
            <a:avLst/>
          </a:prstGeom>
          <a:noFill/>
          <a:ln w="9525">
            <a:noFill/>
            <a:miter lim="800000"/>
            <a:headEnd/>
            <a:tailEnd/>
          </a:ln>
        </p:spPr>
        <p:txBody>
          <a:bodyPr>
            <a:spAutoFit/>
          </a:bodyPr>
          <a:lstStyle/>
          <a:p>
            <a:pPr>
              <a:buFontTx/>
              <a:buChar char="•"/>
            </a:pPr>
            <a:r>
              <a:rPr lang="en-US" altLang="zh-CN"/>
              <a:t> Quantities</a:t>
            </a:r>
            <a:br>
              <a:rPr lang="en-US" altLang="zh-CN"/>
            </a:br>
            <a:endParaRPr lang="en-US" altLang="zh-CN"/>
          </a:p>
          <a:p>
            <a:pPr>
              <a:buFontTx/>
              <a:buChar char="•"/>
            </a:pPr>
            <a:r>
              <a:rPr lang="en-US" altLang="zh-CN"/>
              <a:t> Units</a:t>
            </a:r>
            <a:br>
              <a:rPr lang="en-US" altLang="zh-CN"/>
            </a:br>
            <a:endParaRPr lang="en-US" altLang="zh-CN"/>
          </a:p>
          <a:p>
            <a:pPr>
              <a:buFontTx/>
              <a:buChar char="•"/>
            </a:pPr>
            <a:r>
              <a:rPr lang="en-US" altLang="zh-CN"/>
              <a:t> Vectors</a:t>
            </a:r>
            <a:br>
              <a:rPr lang="en-US" altLang="zh-CN"/>
            </a:br>
            <a:endParaRPr lang="en-US" altLang="zh-CN"/>
          </a:p>
          <a:p>
            <a:pPr>
              <a:buFontTx/>
              <a:buChar char="•"/>
            </a:pPr>
            <a:r>
              <a:rPr lang="en-US" altLang="zh-CN"/>
              <a:t> Displacement</a:t>
            </a:r>
            <a:endParaRPr lang="es-ES" altLang="zh-CN"/>
          </a:p>
        </p:txBody>
      </p:sp>
      <p:sp>
        <p:nvSpPr>
          <p:cNvPr id="26627" name="Rectangle 7"/>
          <p:cNvSpPr>
            <a:spLocks noChangeArrowheads="1"/>
          </p:cNvSpPr>
          <p:nvPr/>
        </p:nvSpPr>
        <p:spPr bwMode="auto">
          <a:xfrm>
            <a:off x="4267200" y="2287588"/>
            <a:ext cx="4648200" cy="3540125"/>
          </a:xfrm>
          <a:prstGeom prst="rect">
            <a:avLst/>
          </a:prstGeom>
          <a:noFill/>
          <a:ln w="9525">
            <a:noFill/>
            <a:miter lim="800000"/>
            <a:headEnd/>
            <a:tailEnd/>
          </a:ln>
        </p:spPr>
        <p:txBody>
          <a:bodyPr>
            <a:spAutoFit/>
          </a:bodyPr>
          <a:lstStyle/>
          <a:p>
            <a:pPr>
              <a:buFontTx/>
              <a:buChar char="•"/>
            </a:pPr>
            <a:r>
              <a:rPr lang="en-US" altLang="zh-CN"/>
              <a:t> Velocity</a:t>
            </a:r>
            <a:br>
              <a:rPr lang="en-US" altLang="zh-CN"/>
            </a:br>
            <a:endParaRPr lang="en-US" altLang="zh-CN"/>
          </a:p>
          <a:p>
            <a:pPr>
              <a:buFontTx/>
              <a:buChar char="•"/>
            </a:pPr>
            <a:r>
              <a:rPr lang="en-US" altLang="zh-CN"/>
              <a:t> Acceleration</a:t>
            </a:r>
          </a:p>
          <a:p>
            <a:pPr>
              <a:buFontTx/>
              <a:buChar char="•"/>
            </a:pPr>
            <a:endParaRPr lang="en-US" altLang="zh-CN"/>
          </a:p>
          <a:p>
            <a:pPr>
              <a:buFontTx/>
              <a:buChar char="•"/>
            </a:pPr>
            <a:r>
              <a:rPr lang="en-US" altLang="zh-CN"/>
              <a:t> Kinematics</a:t>
            </a:r>
            <a:br>
              <a:rPr lang="en-US" altLang="zh-CN"/>
            </a:br>
            <a:endParaRPr lang="en-US" altLang="zh-CN"/>
          </a:p>
          <a:p>
            <a:pPr>
              <a:buFontTx/>
              <a:buChar char="•"/>
            </a:pPr>
            <a:r>
              <a:rPr lang="en-US" altLang="zh-CN"/>
              <a:t> Graphing Motion in 1-D</a:t>
            </a:r>
            <a:endParaRPr lang="es-ES" altLang="zh-CN"/>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304800"/>
            <a:ext cx="8001000" cy="762000"/>
          </a:xfrm>
        </p:spPr>
        <p:txBody>
          <a:bodyPr/>
          <a:lstStyle/>
          <a:p>
            <a:pPr eaLnBrk="1" hangingPunct="1"/>
            <a:r>
              <a:rPr lang="en-US" altLang="zh-CN" smtClean="0">
                <a:solidFill>
                  <a:srgbClr val="FF9933"/>
                </a:solidFill>
              </a:rPr>
              <a:t>Some Physics Quantities</a:t>
            </a:r>
          </a:p>
        </p:txBody>
      </p:sp>
      <p:sp>
        <p:nvSpPr>
          <p:cNvPr id="27650" name="Text Box 5"/>
          <p:cNvSpPr txBox="1">
            <a:spLocks noChangeArrowheads="1"/>
          </p:cNvSpPr>
          <p:nvPr/>
        </p:nvSpPr>
        <p:spPr bwMode="auto">
          <a:xfrm>
            <a:off x="228600" y="990600"/>
            <a:ext cx="8686800" cy="1651000"/>
          </a:xfrm>
          <a:prstGeom prst="rect">
            <a:avLst/>
          </a:prstGeom>
          <a:noFill/>
          <a:ln w="9525">
            <a:noFill/>
            <a:miter lim="800000"/>
            <a:headEnd/>
            <a:tailEnd/>
          </a:ln>
        </p:spPr>
        <p:txBody>
          <a:bodyPr>
            <a:spAutoFit/>
          </a:bodyPr>
          <a:lstStyle/>
          <a:p>
            <a:pPr>
              <a:lnSpc>
                <a:spcPct val="125000"/>
              </a:lnSpc>
            </a:pPr>
            <a:r>
              <a:rPr lang="en-US" altLang="zh-CN" sz="2700" b="1">
                <a:solidFill>
                  <a:srgbClr val="FF6600"/>
                </a:solidFill>
              </a:rPr>
              <a:t>Vector </a:t>
            </a:r>
            <a:r>
              <a:rPr lang="en-US" altLang="zh-CN" sz="2700" b="1"/>
              <a:t>- quantity with both magnitude (size) and direction</a:t>
            </a:r>
          </a:p>
          <a:p>
            <a:pPr>
              <a:lnSpc>
                <a:spcPct val="125000"/>
              </a:lnSpc>
            </a:pPr>
            <a:r>
              <a:rPr lang="en-US" altLang="zh-CN" sz="2700" b="1"/>
              <a:t> </a:t>
            </a:r>
            <a:r>
              <a:rPr lang="en-US" altLang="zh-CN" sz="2700" b="1">
                <a:solidFill>
                  <a:srgbClr val="FF6600"/>
                </a:solidFill>
              </a:rPr>
              <a:t>Scalar</a:t>
            </a:r>
            <a:r>
              <a:rPr lang="en-US" altLang="zh-CN" sz="2700" b="1"/>
              <a:t> - quantity with magnitude only</a:t>
            </a:r>
          </a:p>
        </p:txBody>
      </p:sp>
      <p:sp>
        <p:nvSpPr>
          <p:cNvPr id="27651" name="Rectangle 9"/>
          <p:cNvSpPr>
            <a:spLocks noChangeArrowheads="1"/>
          </p:cNvSpPr>
          <p:nvPr/>
        </p:nvSpPr>
        <p:spPr bwMode="auto">
          <a:xfrm>
            <a:off x="838200" y="2743200"/>
            <a:ext cx="3276600" cy="4032250"/>
          </a:xfrm>
          <a:prstGeom prst="rect">
            <a:avLst/>
          </a:prstGeom>
          <a:noFill/>
          <a:ln w="9525">
            <a:noFill/>
            <a:miter lim="800000"/>
            <a:headEnd/>
            <a:tailEnd/>
          </a:ln>
        </p:spPr>
        <p:txBody>
          <a:bodyPr>
            <a:spAutoFit/>
          </a:bodyPr>
          <a:lstStyle/>
          <a:p>
            <a:pPr algn="ctr"/>
            <a:r>
              <a:rPr lang="en-US" altLang="zh-CN" u="sng"/>
              <a:t>Vectors</a:t>
            </a:r>
            <a:r>
              <a:rPr lang="en-US" altLang="zh-CN"/>
              <a:t>:</a:t>
            </a:r>
          </a:p>
          <a:p>
            <a:pPr>
              <a:buFontTx/>
              <a:buChar char="•"/>
            </a:pPr>
            <a:r>
              <a:rPr lang="en-US" altLang="zh-CN"/>
              <a:t> Displacement</a:t>
            </a:r>
          </a:p>
          <a:p>
            <a:pPr>
              <a:buFontTx/>
              <a:buChar char="•"/>
            </a:pPr>
            <a:r>
              <a:rPr lang="en-US" altLang="zh-CN"/>
              <a:t> Velocity</a:t>
            </a:r>
          </a:p>
          <a:p>
            <a:pPr>
              <a:buFontTx/>
              <a:buChar char="•"/>
            </a:pPr>
            <a:r>
              <a:rPr lang="en-US" altLang="zh-CN"/>
              <a:t> Acceleration</a:t>
            </a:r>
          </a:p>
          <a:p>
            <a:pPr>
              <a:buFontTx/>
              <a:buChar char="•"/>
            </a:pPr>
            <a:r>
              <a:rPr lang="en-US" altLang="zh-CN"/>
              <a:t> Momentum</a:t>
            </a:r>
          </a:p>
          <a:p>
            <a:pPr>
              <a:buFontTx/>
              <a:buChar char="•"/>
            </a:pPr>
            <a:r>
              <a:rPr lang="en-US" altLang="zh-CN"/>
              <a:t> Force</a:t>
            </a:r>
          </a:p>
          <a:p>
            <a:pPr>
              <a:buFontTx/>
              <a:buChar char="•"/>
            </a:pPr>
            <a:r>
              <a:rPr lang="en-US" altLang="zh-CN"/>
              <a:t> Electric field</a:t>
            </a:r>
          </a:p>
          <a:p>
            <a:pPr>
              <a:buFontTx/>
              <a:buChar char="•"/>
            </a:pPr>
            <a:r>
              <a:rPr lang="en-US" altLang="zh-CN"/>
              <a:t> Magnetic field </a:t>
            </a:r>
          </a:p>
        </p:txBody>
      </p:sp>
      <p:sp>
        <p:nvSpPr>
          <p:cNvPr id="27652" name="Rectangle 10"/>
          <p:cNvSpPr>
            <a:spLocks noChangeArrowheads="1"/>
          </p:cNvSpPr>
          <p:nvPr/>
        </p:nvSpPr>
        <p:spPr bwMode="auto">
          <a:xfrm>
            <a:off x="5181600" y="2743200"/>
            <a:ext cx="3124200" cy="3540125"/>
          </a:xfrm>
          <a:prstGeom prst="rect">
            <a:avLst/>
          </a:prstGeom>
          <a:noFill/>
          <a:ln w="9525" algn="ctr">
            <a:noFill/>
            <a:miter lim="800000"/>
            <a:headEnd/>
            <a:tailEnd/>
          </a:ln>
        </p:spPr>
        <p:txBody>
          <a:bodyPr>
            <a:spAutoFit/>
          </a:bodyPr>
          <a:lstStyle/>
          <a:p>
            <a:pPr algn="ctr"/>
            <a:r>
              <a:rPr lang="en-US" altLang="zh-CN" u="sng"/>
              <a:t>Scalars:</a:t>
            </a:r>
          </a:p>
          <a:p>
            <a:pPr>
              <a:buFontTx/>
              <a:buChar char="•"/>
            </a:pPr>
            <a:r>
              <a:rPr lang="en-US" altLang="zh-CN"/>
              <a:t> Distance</a:t>
            </a:r>
          </a:p>
          <a:p>
            <a:pPr>
              <a:buFontTx/>
              <a:buChar char="•"/>
            </a:pPr>
            <a:r>
              <a:rPr lang="en-US" altLang="zh-CN"/>
              <a:t> Speed</a:t>
            </a:r>
          </a:p>
          <a:p>
            <a:pPr>
              <a:buFontTx/>
              <a:buChar char="•"/>
            </a:pPr>
            <a:r>
              <a:rPr lang="en-US" altLang="zh-CN"/>
              <a:t> Time</a:t>
            </a:r>
          </a:p>
          <a:p>
            <a:pPr>
              <a:buFontTx/>
              <a:buChar char="•"/>
            </a:pPr>
            <a:r>
              <a:rPr lang="en-US" altLang="zh-CN"/>
              <a:t> Mass</a:t>
            </a:r>
          </a:p>
          <a:p>
            <a:pPr>
              <a:buFontTx/>
              <a:buChar char="•"/>
            </a:pPr>
            <a:r>
              <a:rPr lang="en-US" altLang="zh-CN"/>
              <a:t> Energy</a:t>
            </a:r>
          </a:p>
          <a:p>
            <a:pPr>
              <a:buFontTx/>
              <a:buChar char="•"/>
            </a:pPr>
            <a:r>
              <a:rPr lang="en-US" altLang="zh-CN"/>
              <a:t> Work</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5800" y="228600"/>
            <a:ext cx="7772400" cy="914400"/>
          </a:xfrm>
        </p:spPr>
        <p:txBody>
          <a:bodyPr/>
          <a:lstStyle/>
          <a:p>
            <a:pPr eaLnBrk="1" hangingPunct="1"/>
            <a:r>
              <a:rPr lang="en-US" altLang="zh-CN" smtClean="0">
                <a:solidFill>
                  <a:srgbClr val="FF9933"/>
                </a:solidFill>
              </a:rPr>
              <a:t>Vectors</a:t>
            </a:r>
          </a:p>
        </p:txBody>
      </p:sp>
      <p:sp>
        <p:nvSpPr>
          <p:cNvPr id="29698" name="Rectangle 3"/>
          <p:cNvSpPr>
            <a:spLocks noGrp="1" noChangeArrowheads="1"/>
          </p:cNvSpPr>
          <p:nvPr>
            <p:ph type="body" sz="half" idx="1"/>
          </p:nvPr>
        </p:nvSpPr>
        <p:spPr>
          <a:xfrm>
            <a:off x="457200" y="1722438"/>
            <a:ext cx="4033838" cy="4525962"/>
          </a:xfrm>
        </p:spPr>
        <p:txBody>
          <a:bodyPr/>
          <a:lstStyle/>
          <a:p>
            <a:pPr eaLnBrk="1" hangingPunct="1"/>
            <a:r>
              <a:rPr lang="en-US" altLang="zh-CN" b="1" smtClean="0">
                <a:effectLst/>
                <a:latin typeface="Arial" charset="0"/>
                <a:cs typeface="Arial" charset="0"/>
              </a:rPr>
              <a:t>The length of the arrow represents the magnitude (how far, how fast, how strong, etc, depending on the type of vector).</a:t>
            </a:r>
          </a:p>
        </p:txBody>
      </p:sp>
      <p:sp>
        <p:nvSpPr>
          <p:cNvPr id="29699" name="Rectangle 4"/>
          <p:cNvSpPr>
            <a:spLocks noGrp="1" noChangeArrowheads="1"/>
          </p:cNvSpPr>
          <p:nvPr>
            <p:ph type="body" sz="half" idx="2"/>
          </p:nvPr>
        </p:nvSpPr>
        <p:spPr>
          <a:xfrm>
            <a:off x="4652963" y="1722438"/>
            <a:ext cx="4033837" cy="4525962"/>
          </a:xfrm>
        </p:spPr>
        <p:txBody>
          <a:bodyPr/>
          <a:lstStyle/>
          <a:p>
            <a:pPr eaLnBrk="1" hangingPunct="1"/>
            <a:r>
              <a:rPr lang="en-US" altLang="zh-CN" b="1" smtClean="0">
                <a:effectLst/>
                <a:latin typeface="Arial" charset="0"/>
                <a:cs typeface="Arial" charset="0"/>
              </a:rPr>
              <a:t>The arrow points in the directions of the force, motion, displacement, etc.  It is often specified by an angle.</a:t>
            </a:r>
          </a:p>
        </p:txBody>
      </p:sp>
      <p:sp>
        <p:nvSpPr>
          <p:cNvPr id="29700" name="Line 5"/>
          <p:cNvSpPr>
            <a:spLocks noChangeShapeType="1"/>
          </p:cNvSpPr>
          <p:nvPr/>
        </p:nvSpPr>
        <p:spPr bwMode="auto">
          <a:xfrm flipV="1">
            <a:off x="1676400" y="4648200"/>
            <a:ext cx="1981200" cy="1676400"/>
          </a:xfrm>
          <a:prstGeom prst="line">
            <a:avLst/>
          </a:prstGeom>
          <a:noFill/>
          <a:ln w="57150">
            <a:solidFill>
              <a:schemeClr val="tx1"/>
            </a:solidFill>
            <a:round/>
            <a:headEnd/>
            <a:tailEnd type="triangle" w="med" len="med"/>
          </a:ln>
        </p:spPr>
        <p:txBody>
          <a:bodyPr wrap="none"/>
          <a:lstStyle/>
          <a:p>
            <a:endParaRPr lang="zh-CN" altLang="en-US"/>
          </a:p>
        </p:txBody>
      </p:sp>
      <p:sp>
        <p:nvSpPr>
          <p:cNvPr id="29701" name="Text Box 6"/>
          <p:cNvSpPr txBox="1">
            <a:spLocks noChangeArrowheads="1"/>
          </p:cNvSpPr>
          <p:nvPr/>
        </p:nvSpPr>
        <p:spPr bwMode="auto">
          <a:xfrm>
            <a:off x="609600" y="1066800"/>
            <a:ext cx="7924800" cy="519113"/>
          </a:xfrm>
          <a:prstGeom prst="rect">
            <a:avLst/>
          </a:prstGeom>
          <a:noFill/>
          <a:ln w="9525">
            <a:noFill/>
            <a:miter lim="800000"/>
            <a:headEnd/>
            <a:tailEnd/>
          </a:ln>
        </p:spPr>
        <p:txBody>
          <a:bodyPr>
            <a:spAutoFit/>
          </a:bodyPr>
          <a:lstStyle/>
          <a:p>
            <a:pPr algn="ctr">
              <a:spcBef>
                <a:spcPct val="50000"/>
              </a:spcBef>
            </a:pPr>
            <a:r>
              <a:rPr lang="en-US" altLang="zh-CN" sz="2800" b="1"/>
              <a:t>Vectors are represented with arrows</a:t>
            </a:r>
          </a:p>
        </p:txBody>
      </p:sp>
      <p:sp>
        <p:nvSpPr>
          <p:cNvPr id="29702" name="Line 7"/>
          <p:cNvSpPr>
            <a:spLocks noChangeShapeType="1"/>
          </p:cNvSpPr>
          <p:nvPr/>
        </p:nvSpPr>
        <p:spPr bwMode="auto">
          <a:xfrm>
            <a:off x="1676400" y="6324600"/>
            <a:ext cx="3048000" cy="0"/>
          </a:xfrm>
          <a:prstGeom prst="line">
            <a:avLst/>
          </a:prstGeom>
          <a:noFill/>
          <a:ln w="28575">
            <a:solidFill>
              <a:schemeClr val="tx1"/>
            </a:solidFill>
            <a:prstDash val="dash"/>
            <a:round/>
            <a:headEnd/>
            <a:tailEnd/>
          </a:ln>
        </p:spPr>
        <p:txBody>
          <a:bodyPr wrap="none"/>
          <a:lstStyle/>
          <a:p>
            <a:endParaRPr lang="zh-CN" altLang="en-US"/>
          </a:p>
        </p:txBody>
      </p:sp>
      <p:sp>
        <p:nvSpPr>
          <p:cNvPr id="29703" name="Text Box 8"/>
          <p:cNvSpPr txBox="1">
            <a:spLocks noChangeArrowheads="1"/>
          </p:cNvSpPr>
          <p:nvPr/>
        </p:nvSpPr>
        <p:spPr bwMode="auto">
          <a:xfrm>
            <a:off x="2209800" y="5791200"/>
            <a:ext cx="1219200" cy="519113"/>
          </a:xfrm>
          <a:prstGeom prst="rect">
            <a:avLst/>
          </a:prstGeom>
          <a:noFill/>
          <a:ln w="9525">
            <a:noFill/>
            <a:miter lim="800000"/>
            <a:headEnd/>
            <a:tailEnd/>
          </a:ln>
        </p:spPr>
        <p:txBody>
          <a:bodyPr>
            <a:spAutoFit/>
          </a:bodyPr>
          <a:lstStyle/>
          <a:p>
            <a:pPr algn="ctr">
              <a:spcBef>
                <a:spcPct val="50000"/>
              </a:spcBef>
            </a:pPr>
            <a:r>
              <a:rPr lang="en-US" altLang="zh-CN" sz="2800"/>
              <a:t>42°</a:t>
            </a:r>
          </a:p>
        </p:txBody>
      </p:sp>
      <p:sp>
        <p:nvSpPr>
          <p:cNvPr id="29704" name="Text Box 9"/>
          <p:cNvSpPr txBox="1">
            <a:spLocks noChangeArrowheads="1"/>
          </p:cNvSpPr>
          <p:nvPr/>
        </p:nvSpPr>
        <p:spPr bwMode="auto">
          <a:xfrm>
            <a:off x="1600200" y="5105400"/>
            <a:ext cx="1066800" cy="519113"/>
          </a:xfrm>
          <a:prstGeom prst="rect">
            <a:avLst/>
          </a:prstGeom>
          <a:noFill/>
          <a:ln w="9525">
            <a:noFill/>
            <a:miter lim="800000"/>
            <a:headEnd/>
            <a:tailEnd/>
          </a:ln>
        </p:spPr>
        <p:txBody>
          <a:bodyPr>
            <a:spAutoFit/>
          </a:bodyPr>
          <a:lstStyle/>
          <a:p>
            <a:pPr algn="ctr">
              <a:spcBef>
                <a:spcPct val="50000"/>
              </a:spcBef>
            </a:pPr>
            <a:r>
              <a:rPr lang="en-US" altLang="zh-CN" sz="2800"/>
              <a:t>5 m/s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611188" y="476250"/>
            <a:ext cx="8281987" cy="946150"/>
          </a:xfrm>
          <a:prstGeom prst="rect">
            <a:avLst/>
          </a:prstGeom>
          <a:noFill/>
          <a:ln w="9525">
            <a:noFill/>
            <a:miter lim="800000"/>
            <a:headEnd/>
            <a:tailEnd/>
          </a:ln>
          <a:effectLst/>
        </p:spPr>
        <p:txBody>
          <a:bodyPr>
            <a:spAutoFit/>
          </a:bodyPr>
          <a:lstStyle/>
          <a:p>
            <a:pPr>
              <a:spcBef>
                <a:spcPct val="45000"/>
              </a:spcBef>
              <a:buClr>
                <a:srgbClr val="FF0000"/>
              </a:buClr>
              <a:buSzPct val="50000"/>
              <a:buFont typeface="Wingdings" pitchFamily="2" charset="2"/>
              <a:buChar char="u"/>
            </a:pPr>
            <a:r>
              <a:rPr kumimoji="1" lang="zh-CN" altLang="en-US" sz="2800" b="1"/>
              <a:t> </a:t>
            </a:r>
            <a:r>
              <a:rPr kumimoji="1" lang="en-US" altLang="zh-CN" sz="2800" b="1"/>
              <a:t>Vectors are quantities which are fully described by both a magnitude and a direction.</a:t>
            </a:r>
          </a:p>
        </p:txBody>
      </p:sp>
      <p:sp>
        <p:nvSpPr>
          <p:cNvPr id="178179" name="Text Box 3"/>
          <p:cNvSpPr txBox="1">
            <a:spLocks noChangeArrowheads="1"/>
          </p:cNvSpPr>
          <p:nvPr/>
        </p:nvSpPr>
        <p:spPr bwMode="auto">
          <a:xfrm>
            <a:off x="827088" y="1484313"/>
            <a:ext cx="7885112" cy="946150"/>
          </a:xfrm>
          <a:prstGeom prst="rect">
            <a:avLst/>
          </a:prstGeom>
          <a:noFill/>
          <a:ln w="9525">
            <a:noFill/>
            <a:miter lim="800000"/>
            <a:headEnd/>
            <a:tailEnd/>
          </a:ln>
          <a:effectLst/>
        </p:spPr>
        <p:txBody>
          <a:bodyPr>
            <a:spAutoFit/>
          </a:bodyPr>
          <a:lstStyle/>
          <a:p>
            <a:pPr>
              <a:spcBef>
                <a:spcPct val="45000"/>
              </a:spcBef>
              <a:buClr>
                <a:schemeClr val="tx1"/>
              </a:buClr>
              <a:buFontTx/>
              <a:buChar char="•"/>
            </a:pPr>
            <a:r>
              <a:rPr kumimoji="1" lang="zh-CN" altLang="en-US" sz="2800" b="1">
                <a:solidFill>
                  <a:srgbClr val="FF0000"/>
                </a:solidFill>
                <a:latin typeface="Times New Roman" pitchFamily="18" charset="0"/>
              </a:rPr>
              <a:t> </a:t>
            </a:r>
            <a:r>
              <a:rPr kumimoji="1" lang="en-US" altLang="zh-CN" sz="2800" b="1"/>
              <a:t>Position, displacement, velocity, acceleration, force, etc.</a:t>
            </a:r>
            <a:endParaRPr kumimoji="1" lang="zh-CN" altLang="zh-CN" sz="2800" b="1"/>
          </a:p>
        </p:txBody>
      </p:sp>
      <p:sp>
        <p:nvSpPr>
          <p:cNvPr id="178185" name="Text Box 9"/>
          <p:cNvSpPr txBox="1">
            <a:spLocks noChangeArrowheads="1"/>
          </p:cNvSpPr>
          <p:nvPr/>
        </p:nvSpPr>
        <p:spPr bwMode="auto">
          <a:xfrm>
            <a:off x="539750" y="2565400"/>
            <a:ext cx="7885113" cy="519113"/>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t>Vectors have the following properties: </a:t>
            </a:r>
            <a:endParaRPr kumimoji="1" lang="zh-CN" altLang="zh-CN" sz="2800" b="1"/>
          </a:p>
        </p:txBody>
      </p:sp>
      <p:sp>
        <p:nvSpPr>
          <p:cNvPr id="178186" name="Text Box 10"/>
          <p:cNvSpPr txBox="1">
            <a:spLocks noChangeArrowheads="1"/>
          </p:cNvSpPr>
          <p:nvPr/>
        </p:nvSpPr>
        <p:spPr bwMode="auto">
          <a:xfrm>
            <a:off x="611188" y="3284538"/>
            <a:ext cx="7885112" cy="946150"/>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t>1. Vectors are equal if they have the same magnitude and direction. </a:t>
            </a:r>
            <a:endParaRPr kumimoji="1" lang="zh-CN" altLang="zh-CN" sz="2800" b="1"/>
          </a:p>
        </p:txBody>
      </p:sp>
      <p:sp>
        <p:nvSpPr>
          <p:cNvPr id="178187" name="Text Box 11"/>
          <p:cNvSpPr txBox="1">
            <a:spLocks noChangeArrowheads="1"/>
          </p:cNvSpPr>
          <p:nvPr/>
        </p:nvSpPr>
        <p:spPr bwMode="auto">
          <a:xfrm>
            <a:off x="611188" y="4421188"/>
            <a:ext cx="7885112" cy="946150"/>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t>2. Vectors must have the same units in order for them to be added or subtracted. </a:t>
            </a:r>
            <a:endParaRPr kumimoji="1" lang="zh-CN" altLang="zh-CN" sz="2800" b="1"/>
          </a:p>
        </p:txBody>
      </p:sp>
      <p:grpSp>
        <p:nvGrpSpPr>
          <p:cNvPr id="178188" name="Group 12"/>
          <p:cNvGrpSpPr>
            <a:grpSpLocks/>
          </p:cNvGrpSpPr>
          <p:nvPr/>
        </p:nvGrpSpPr>
        <p:grpSpPr bwMode="auto">
          <a:xfrm>
            <a:off x="8101013" y="2997200"/>
            <a:ext cx="574675" cy="952500"/>
            <a:chOff x="5103" y="1888"/>
            <a:chExt cx="362" cy="600"/>
          </a:xfrm>
        </p:grpSpPr>
        <p:sp>
          <p:nvSpPr>
            <p:cNvPr id="178189" name="Line 13"/>
            <p:cNvSpPr>
              <a:spLocks noChangeShapeType="1"/>
            </p:cNvSpPr>
            <p:nvPr/>
          </p:nvSpPr>
          <p:spPr bwMode="auto">
            <a:xfrm>
              <a:off x="5103" y="2115"/>
              <a:ext cx="362"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sp>
          <p:nvSpPr>
            <p:cNvPr id="178190" name="Line 14"/>
            <p:cNvSpPr>
              <a:spLocks noChangeShapeType="1"/>
            </p:cNvSpPr>
            <p:nvPr/>
          </p:nvSpPr>
          <p:spPr bwMode="auto">
            <a:xfrm>
              <a:off x="5103" y="2251"/>
              <a:ext cx="362"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aphicFrame>
          <p:nvGraphicFramePr>
            <p:cNvPr id="178191" name="Object 15"/>
            <p:cNvGraphicFramePr>
              <a:graphicFrameLocks noChangeAspect="1"/>
            </p:cNvGraphicFramePr>
            <p:nvPr/>
          </p:nvGraphicFramePr>
          <p:xfrm>
            <a:off x="5193" y="1888"/>
            <a:ext cx="168" cy="192"/>
          </p:xfrm>
          <a:graphic>
            <a:graphicData uri="http://schemas.openxmlformats.org/presentationml/2006/ole">
              <p:oleObj spid="_x0000_s178191" name="公式" r:id="rId3" imgW="266400" imgH="304560" progId="Equation.3">
                <p:embed/>
              </p:oleObj>
            </a:graphicData>
          </a:graphic>
        </p:graphicFrame>
        <p:graphicFrame>
          <p:nvGraphicFramePr>
            <p:cNvPr id="178192" name="Object 16"/>
            <p:cNvGraphicFramePr>
              <a:graphicFrameLocks noChangeAspect="1"/>
            </p:cNvGraphicFramePr>
            <p:nvPr/>
          </p:nvGraphicFramePr>
          <p:xfrm>
            <a:off x="5193" y="2296"/>
            <a:ext cx="168" cy="192"/>
          </p:xfrm>
          <a:graphic>
            <a:graphicData uri="http://schemas.openxmlformats.org/presentationml/2006/ole">
              <p:oleObj spid="_x0000_s178192" name="公式" r:id="rId4" imgW="266400" imgH="304560" progId="Equation.3">
                <p:embed/>
              </p:oleObj>
            </a:graphicData>
          </a:graphic>
        </p:graphicFrame>
      </p:grpSp>
      <p:graphicFrame>
        <p:nvGraphicFramePr>
          <p:cNvPr id="178193" name="Object 17"/>
          <p:cNvGraphicFramePr>
            <a:graphicFrameLocks noChangeAspect="1"/>
          </p:cNvGraphicFramePr>
          <p:nvPr/>
        </p:nvGraphicFramePr>
        <p:xfrm>
          <a:off x="5235575" y="3836988"/>
          <a:ext cx="812800" cy="304800"/>
        </p:xfrm>
        <a:graphic>
          <a:graphicData uri="http://schemas.openxmlformats.org/presentationml/2006/ole">
            <p:oleObj spid="_x0000_s178193" name="公式" r:id="rId5" imgW="812520" imgH="304560" progId="Equation.3">
              <p:embed/>
            </p:oleObj>
          </a:graphicData>
        </a:graphic>
      </p:graphicFrame>
      <p:sp>
        <p:nvSpPr>
          <p:cNvPr id="178194" name="Text Box 18"/>
          <p:cNvSpPr txBox="1">
            <a:spLocks noChangeArrowheads="1"/>
          </p:cNvSpPr>
          <p:nvPr/>
        </p:nvSpPr>
        <p:spPr bwMode="auto">
          <a:xfrm>
            <a:off x="900113" y="5502275"/>
            <a:ext cx="7416800" cy="519113"/>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solidFill>
                  <a:srgbClr val="FF0000"/>
                </a:solidFill>
              </a:rPr>
              <a:t>Unit vector: a vector having one unit</a:t>
            </a:r>
            <a:endParaRPr kumimoji="1" lang="zh-CN" altLang="zh-CN"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8178"/>
                                        </p:tgtEl>
                                        <p:attrNameLst>
                                          <p:attrName>style.visibility</p:attrName>
                                        </p:attrNameLst>
                                      </p:cBhvr>
                                      <p:to>
                                        <p:strVal val="visible"/>
                                      </p:to>
                                    </p:set>
                                    <p:animEffect transition="in" filter="slide(fromLeft)">
                                      <p:cBhvr>
                                        <p:cTn id="7" dur="500"/>
                                        <p:tgtEl>
                                          <p:spTgt spid="17817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78179"/>
                                        </p:tgtEl>
                                        <p:attrNameLst>
                                          <p:attrName>style.visibility</p:attrName>
                                        </p:attrNameLst>
                                      </p:cBhvr>
                                      <p:to>
                                        <p:strVal val="visible"/>
                                      </p:to>
                                    </p:set>
                                    <p:animEffect transition="in" filter="slide(fromLeft)">
                                      <p:cBhvr>
                                        <p:cTn id="12" dur="500"/>
                                        <p:tgtEl>
                                          <p:spTgt spid="17817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78185"/>
                                        </p:tgtEl>
                                        <p:attrNameLst>
                                          <p:attrName>style.visibility</p:attrName>
                                        </p:attrNameLst>
                                      </p:cBhvr>
                                      <p:to>
                                        <p:strVal val="visible"/>
                                      </p:to>
                                    </p:set>
                                    <p:animEffect transition="in" filter="slide(fromLeft)">
                                      <p:cBhvr>
                                        <p:cTn id="17" dur="500"/>
                                        <p:tgtEl>
                                          <p:spTgt spid="17818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78186"/>
                                        </p:tgtEl>
                                        <p:attrNameLst>
                                          <p:attrName>style.visibility</p:attrName>
                                        </p:attrNameLst>
                                      </p:cBhvr>
                                      <p:to>
                                        <p:strVal val="visible"/>
                                      </p:to>
                                    </p:set>
                                    <p:animEffect transition="in" filter="slide(fromLeft)">
                                      <p:cBhvr>
                                        <p:cTn id="22" dur="500"/>
                                        <p:tgtEl>
                                          <p:spTgt spid="17818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8188"/>
                                        </p:tgtEl>
                                        <p:attrNameLst>
                                          <p:attrName>style.visibility</p:attrName>
                                        </p:attrNameLst>
                                      </p:cBhvr>
                                      <p:to>
                                        <p:strVal val="visible"/>
                                      </p:to>
                                    </p:set>
                                    <p:animEffect transition="in" filter="blinds(horizontal)">
                                      <p:cBhvr>
                                        <p:cTn id="27" dur="500"/>
                                        <p:tgtEl>
                                          <p:spTgt spid="178188"/>
                                        </p:tgtEl>
                                      </p:cBhvr>
                                    </p:animEffect>
                                  </p:childTnLst>
                                </p:cTn>
                              </p:par>
                              <p:par>
                                <p:cTn id="28" presetID="3" presetClass="entr" presetSubtype="10" fill="hold" nodeType="withEffect">
                                  <p:stCondLst>
                                    <p:cond delay="0"/>
                                  </p:stCondLst>
                                  <p:childTnLst>
                                    <p:set>
                                      <p:cBhvr>
                                        <p:cTn id="29" dur="1" fill="hold">
                                          <p:stCondLst>
                                            <p:cond delay="0"/>
                                          </p:stCondLst>
                                        </p:cTn>
                                        <p:tgtEl>
                                          <p:spTgt spid="178193"/>
                                        </p:tgtEl>
                                        <p:attrNameLst>
                                          <p:attrName>style.visibility</p:attrName>
                                        </p:attrNameLst>
                                      </p:cBhvr>
                                      <p:to>
                                        <p:strVal val="visible"/>
                                      </p:to>
                                    </p:set>
                                    <p:animEffect transition="in" filter="blinds(horizontal)">
                                      <p:cBhvr>
                                        <p:cTn id="30" dur="500"/>
                                        <p:tgtEl>
                                          <p:spTgt spid="17819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grpId="0" nodeType="clickEffect">
                                  <p:stCondLst>
                                    <p:cond delay="0"/>
                                  </p:stCondLst>
                                  <p:childTnLst>
                                    <p:set>
                                      <p:cBhvr>
                                        <p:cTn id="34" dur="1" fill="hold">
                                          <p:stCondLst>
                                            <p:cond delay="0"/>
                                          </p:stCondLst>
                                        </p:cTn>
                                        <p:tgtEl>
                                          <p:spTgt spid="178187"/>
                                        </p:tgtEl>
                                        <p:attrNameLst>
                                          <p:attrName>style.visibility</p:attrName>
                                        </p:attrNameLst>
                                      </p:cBhvr>
                                      <p:to>
                                        <p:strVal val="visible"/>
                                      </p:to>
                                    </p:set>
                                    <p:animEffect transition="in" filter="slide(fromLeft)">
                                      <p:cBhvr>
                                        <p:cTn id="35" dur="500"/>
                                        <p:tgtEl>
                                          <p:spTgt spid="178187"/>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178194"/>
                                        </p:tgtEl>
                                        <p:attrNameLst>
                                          <p:attrName>style.visibility</p:attrName>
                                        </p:attrNameLst>
                                      </p:cBhvr>
                                      <p:to>
                                        <p:strVal val="visible"/>
                                      </p:to>
                                    </p:set>
                                    <p:animEffect transition="in" filter="slide(fromLeft)">
                                      <p:cBhvr>
                                        <p:cTn id="40" dur="500"/>
                                        <p:tgtEl>
                                          <p:spTgt spid="17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8" grpId="0"/>
      <p:bldP spid="178179" grpId="0"/>
      <p:bldP spid="178185" grpId="0"/>
      <p:bldP spid="178186" grpId="0"/>
      <p:bldP spid="178187" grpId="0"/>
      <p:bldP spid="17819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7" name="Text Box 7"/>
          <p:cNvSpPr txBox="1">
            <a:spLocks noChangeArrowheads="1"/>
          </p:cNvSpPr>
          <p:nvPr/>
        </p:nvSpPr>
        <p:spPr bwMode="auto">
          <a:xfrm>
            <a:off x="611188" y="1484313"/>
            <a:ext cx="7885112" cy="946150"/>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t>4. Subtraction of a vector is defined by adding a negative vector:</a:t>
            </a:r>
            <a:endParaRPr kumimoji="1" lang="zh-CN" altLang="zh-CN" sz="2800" b="1"/>
          </a:p>
        </p:txBody>
      </p:sp>
      <p:sp>
        <p:nvSpPr>
          <p:cNvPr id="179208" name="Text Box 8"/>
          <p:cNvSpPr txBox="1">
            <a:spLocks noChangeArrowheads="1"/>
          </p:cNvSpPr>
          <p:nvPr/>
        </p:nvSpPr>
        <p:spPr bwMode="auto">
          <a:xfrm>
            <a:off x="611188" y="2997200"/>
            <a:ext cx="7885112" cy="1800225"/>
          </a:xfrm>
          <a:prstGeom prst="rect">
            <a:avLst/>
          </a:prstGeom>
          <a:noFill/>
          <a:ln w="9525">
            <a:noFill/>
            <a:miter lim="800000"/>
            <a:headEnd/>
            <a:tailEnd/>
          </a:ln>
          <a:effectLst/>
        </p:spPr>
        <p:txBody>
          <a:bodyPr>
            <a:spAutoFit/>
          </a:bodyPr>
          <a:lstStyle/>
          <a:p>
            <a:r>
              <a:rPr kumimoji="1" lang="en-US" altLang="zh-CN" sz="2800" b="1"/>
              <a:t>5. Multiplication or division of a vector by a scalar results in a vector for which</a:t>
            </a:r>
          </a:p>
          <a:p>
            <a:r>
              <a:rPr kumimoji="1" lang="en-US" altLang="zh-CN" sz="2800" b="1"/>
              <a:t>    (a) only the magnitude changes if the scalar is positive     </a:t>
            </a:r>
            <a:endParaRPr kumimoji="1" lang="zh-CN" altLang="zh-CN" sz="2800" b="1"/>
          </a:p>
        </p:txBody>
      </p:sp>
      <p:sp>
        <p:nvSpPr>
          <p:cNvPr id="179209" name="Text Box 9"/>
          <p:cNvSpPr txBox="1">
            <a:spLocks noChangeArrowheads="1"/>
          </p:cNvSpPr>
          <p:nvPr/>
        </p:nvSpPr>
        <p:spPr bwMode="auto">
          <a:xfrm>
            <a:off x="611188" y="333375"/>
            <a:ext cx="7885112" cy="946150"/>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t>3. The negative of a vector has the same magnitude but opposite direction. </a:t>
            </a:r>
            <a:endParaRPr kumimoji="1" lang="zh-CN" altLang="zh-CN" sz="2800" b="1"/>
          </a:p>
        </p:txBody>
      </p:sp>
      <p:sp>
        <p:nvSpPr>
          <p:cNvPr id="179216" name="Text Box 16"/>
          <p:cNvSpPr txBox="1">
            <a:spLocks noChangeArrowheads="1"/>
          </p:cNvSpPr>
          <p:nvPr/>
        </p:nvSpPr>
        <p:spPr bwMode="auto">
          <a:xfrm>
            <a:off x="1008063" y="5084763"/>
            <a:ext cx="7885112" cy="946150"/>
          </a:xfrm>
          <a:prstGeom prst="rect">
            <a:avLst/>
          </a:prstGeom>
          <a:noFill/>
          <a:ln w="9525">
            <a:noFill/>
            <a:miter lim="800000"/>
            <a:headEnd/>
            <a:tailEnd/>
          </a:ln>
          <a:effectLst/>
        </p:spPr>
        <p:txBody>
          <a:bodyPr>
            <a:spAutoFit/>
          </a:bodyPr>
          <a:lstStyle/>
          <a:p>
            <a:r>
              <a:rPr kumimoji="1" lang="en-US" altLang="zh-CN" sz="2800" b="1"/>
              <a:t>(b) the magnitude changes and the direction is reversed if the scalar is negative.</a:t>
            </a:r>
            <a:endParaRPr kumimoji="1" lang="zh-CN" altLang="zh-CN" sz="2800" b="1"/>
          </a:p>
        </p:txBody>
      </p:sp>
      <p:grpSp>
        <p:nvGrpSpPr>
          <p:cNvPr id="179229" name="Group 29"/>
          <p:cNvGrpSpPr>
            <a:grpSpLocks/>
          </p:cNvGrpSpPr>
          <p:nvPr/>
        </p:nvGrpSpPr>
        <p:grpSpPr bwMode="auto">
          <a:xfrm>
            <a:off x="8101013" y="404813"/>
            <a:ext cx="574675" cy="952500"/>
            <a:chOff x="1338" y="890"/>
            <a:chExt cx="362" cy="600"/>
          </a:xfrm>
        </p:grpSpPr>
        <p:sp>
          <p:nvSpPr>
            <p:cNvPr id="179230" name="Line 30"/>
            <p:cNvSpPr>
              <a:spLocks noChangeShapeType="1"/>
            </p:cNvSpPr>
            <p:nvPr/>
          </p:nvSpPr>
          <p:spPr bwMode="auto">
            <a:xfrm>
              <a:off x="1338" y="1117"/>
              <a:ext cx="362"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sp>
          <p:nvSpPr>
            <p:cNvPr id="179231" name="Line 31"/>
            <p:cNvSpPr>
              <a:spLocks noChangeShapeType="1"/>
            </p:cNvSpPr>
            <p:nvPr/>
          </p:nvSpPr>
          <p:spPr bwMode="auto">
            <a:xfrm>
              <a:off x="1338" y="1253"/>
              <a:ext cx="362" cy="0"/>
            </a:xfrm>
            <a:prstGeom prst="line">
              <a:avLst/>
            </a:prstGeom>
            <a:noFill/>
            <a:ln w="9525">
              <a:solidFill>
                <a:schemeClr val="tx1"/>
              </a:solidFill>
              <a:round/>
              <a:headEnd type="triangle" w="med" len="med"/>
              <a:tailEnd/>
            </a:ln>
            <a:effectLst/>
          </p:spPr>
          <p:txBody>
            <a:bodyPr lIns="90000" tIns="46800" rIns="90000" bIns="46800"/>
            <a:lstStyle/>
            <a:p>
              <a:endParaRPr lang="zh-CN" altLang="en-US"/>
            </a:p>
          </p:txBody>
        </p:sp>
        <p:graphicFrame>
          <p:nvGraphicFramePr>
            <p:cNvPr id="179232" name="Object 32"/>
            <p:cNvGraphicFramePr>
              <a:graphicFrameLocks noChangeAspect="1"/>
            </p:cNvGraphicFramePr>
            <p:nvPr/>
          </p:nvGraphicFramePr>
          <p:xfrm>
            <a:off x="1428" y="890"/>
            <a:ext cx="168" cy="192"/>
          </p:xfrm>
          <a:graphic>
            <a:graphicData uri="http://schemas.openxmlformats.org/presentationml/2006/ole">
              <p:oleObj spid="_x0000_s179232" name="公式" r:id="rId3" imgW="266400" imgH="304560" progId="Equation.3">
                <p:embed/>
              </p:oleObj>
            </a:graphicData>
          </a:graphic>
        </p:graphicFrame>
        <p:graphicFrame>
          <p:nvGraphicFramePr>
            <p:cNvPr id="179233" name="Object 33"/>
            <p:cNvGraphicFramePr>
              <a:graphicFrameLocks noChangeAspect="1"/>
            </p:cNvGraphicFramePr>
            <p:nvPr/>
          </p:nvGraphicFramePr>
          <p:xfrm>
            <a:off x="1356" y="1298"/>
            <a:ext cx="312" cy="192"/>
          </p:xfrm>
          <a:graphic>
            <a:graphicData uri="http://schemas.openxmlformats.org/presentationml/2006/ole">
              <p:oleObj spid="_x0000_s179233" name="公式" r:id="rId4" imgW="495000" imgH="304560" progId="Equation.3">
                <p:embed/>
              </p:oleObj>
            </a:graphicData>
          </a:graphic>
        </p:graphicFrame>
      </p:grpSp>
      <p:graphicFrame>
        <p:nvGraphicFramePr>
          <p:cNvPr id="179234" name="Object 34"/>
          <p:cNvGraphicFramePr>
            <a:graphicFrameLocks noChangeAspect="1"/>
          </p:cNvGraphicFramePr>
          <p:nvPr/>
        </p:nvGraphicFramePr>
        <p:xfrm>
          <a:off x="2771775" y="2492375"/>
          <a:ext cx="2216150" cy="368300"/>
        </p:xfrm>
        <a:graphic>
          <a:graphicData uri="http://schemas.openxmlformats.org/presentationml/2006/ole">
            <p:oleObj spid="_x0000_s179234" name="公式" r:id="rId5" imgW="2209680" imgH="368280" progId="Equation.3">
              <p:embed/>
            </p:oleObj>
          </a:graphicData>
        </a:graphic>
      </p:graphicFrame>
      <p:grpSp>
        <p:nvGrpSpPr>
          <p:cNvPr id="179235" name="Group 35"/>
          <p:cNvGrpSpPr>
            <a:grpSpLocks/>
          </p:cNvGrpSpPr>
          <p:nvPr/>
        </p:nvGrpSpPr>
        <p:grpSpPr bwMode="auto">
          <a:xfrm>
            <a:off x="2484438" y="5949950"/>
            <a:ext cx="1331912" cy="304800"/>
            <a:chOff x="1565" y="3748"/>
            <a:chExt cx="839" cy="192"/>
          </a:xfrm>
        </p:grpSpPr>
        <p:graphicFrame>
          <p:nvGraphicFramePr>
            <p:cNvPr id="179236" name="Object 36"/>
            <p:cNvGraphicFramePr>
              <a:graphicFrameLocks noChangeAspect="1"/>
            </p:cNvGraphicFramePr>
            <p:nvPr/>
          </p:nvGraphicFramePr>
          <p:xfrm>
            <a:off x="2236" y="3748"/>
            <a:ext cx="168" cy="192"/>
          </p:xfrm>
          <a:graphic>
            <a:graphicData uri="http://schemas.openxmlformats.org/presentationml/2006/ole">
              <p:oleObj spid="_x0000_s179236" name="公式" r:id="rId6" imgW="266400" imgH="304560" progId="Equation.3">
                <p:embed/>
              </p:oleObj>
            </a:graphicData>
          </a:graphic>
        </p:graphicFrame>
        <p:sp>
          <p:nvSpPr>
            <p:cNvPr id="179237" name="Line 37"/>
            <p:cNvSpPr>
              <a:spLocks noChangeShapeType="1"/>
            </p:cNvSpPr>
            <p:nvPr/>
          </p:nvSpPr>
          <p:spPr bwMode="auto">
            <a:xfrm>
              <a:off x="1565" y="3884"/>
              <a:ext cx="362"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pSp>
      <p:grpSp>
        <p:nvGrpSpPr>
          <p:cNvPr id="179238" name="Group 38"/>
          <p:cNvGrpSpPr>
            <a:grpSpLocks/>
          </p:cNvGrpSpPr>
          <p:nvPr/>
        </p:nvGrpSpPr>
        <p:grpSpPr bwMode="auto">
          <a:xfrm>
            <a:off x="1793875" y="6308725"/>
            <a:ext cx="1841500" cy="304800"/>
            <a:chOff x="1130" y="3974"/>
            <a:chExt cx="1160" cy="192"/>
          </a:xfrm>
        </p:grpSpPr>
        <p:sp>
          <p:nvSpPr>
            <p:cNvPr id="179239" name="Line 39"/>
            <p:cNvSpPr>
              <a:spLocks noChangeShapeType="1"/>
            </p:cNvSpPr>
            <p:nvPr/>
          </p:nvSpPr>
          <p:spPr bwMode="auto">
            <a:xfrm>
              <a:off x="1565" y="4066"/>
              <a:ext cx="725" cy="0"/>
            </a:xfrm>
            <a:prstGeom prst="line">
              <a:avLst/>
            </a:prstGeom>
            <a:noFill/>
            <a:ln w="9525">
              <a:solidFill>
                <a:schemeClr val="tx1"/>
              </a:solidFill>
              <a:round/>
              <a:headEnd type="triangle" w="med" len="med"/>
              <a:tailEnd/>
            </a:ln>
            <a:effectLst/>
          </p:spPr>
          <p:txBody>
            <a:bodyPr lIns="90000" tIns="46800" rIns="90000" bIns="46800"/>
            <a:lstStyle/>
            <a:p>
              <a:endParaRPr lang="zh-CN" altLang="en-US"/>
            </a:p>
          </p:txBody>
        </p:sp>
        <p:graphicFrame>
          <p:nvGraphicFramePr>
            <p:cNvPr id="179240" name="Object 40"/>
            <p:cNvGraphicFramePr>
              <a:graphicFrameLocks noChangeAspect="1"/>
            </p:cNvGraphicFramePr>
            <p:nvPr/>
          </p:nvGraphicFramePr>
          <p:xfrm>
            <a:off x="1130" y="3974"/>
            <a:ext cx="416" cy="192"/>
          </p:xfrm>
          <a:graphic>
            <a:graphicData uri="http://schemas.openxmlformats.org/presentationml/2006/ole">
              <p:oleObj spid="_x0000_s179240" name="公式" r:id="rId7" imgW="660240" imgH="304560" progId="Equation.3">
                <p:embed/>
              </p:oleObj>
            </a:graphicData>
          </a:graphic>
        </p:graphicFrame>
      </p:grpSp>
      <p:grpSp>
        <p:nvGrpSpPr>
          <p:cNvPr id="179241" name="Group 41"/>
          <p:cNvGrpSpPr>
            <a:grpSpLocks/>
          </p:cNvGrpSpPr>
          <p:nvPr/>
        </p:nvGrpSpPr>
        <p:grpSpPr bwMode="auto">
          <a:xfrm>
            <a:off x="5219700" y="4437063"/>
            <a:ext cx="1331913" cy="304800"/>
            <a:chOff x="3288" y="2795"/>
            <a:chExt cx="839" cy="192"/>
          </a:xfrm>
        </p:grpSpPr>
        <p:graphicFrame>
          <p:nvGraphicFramePr>
            <p:cNvPr id="179242" name="Object 42"/>
            <p:cNvGraphicFramePr>
              <a:graphicFrameLocks noChangeAspect="1"/>
            </p:cNvGraphicFramePr>
            <p:nvPr/>
          </p:nvGraphicFramePr>
          <p:xfrm>
            <a:off x="3959" y="2795"/>
            <a:ext cx="168" cy="192"/>
          </p:xfrm>
          <a:graphic>
            <a:graphicData uri="http://schemas.openxmlformats.org/presentationml/2006/ole">
              <p:oleObj spid="_x0000_s179242" name="公式" r:id="rId8" imgW="266400" imgH="304560" progId="Equation.3">
                <p:embed/>
              </p:oleObj>
            </a:graphicData>
          </a:graphic>
        </p:graphicFrame>
        <p:sp>
          <p:nvSpPr>
            <p:cNvPr id="179243" name="Line 43"/>
            <p:cNvSpPr>
              <a:spLocks noChangeShapeType="1"/>
            </p:cNvSpPr>
            <p:nvPr/>
          </p:nvSpPr>
          <p:spPr bwMode="auto">
            <a:xfrm>
              <a:off x="3288" y="2931"/>
              <a:ext cx="362"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pSp>
      <p:grpSp>
        <p:nvGrpSpPr>
          <p:cNvPr id="179244" name="Group 44"/>
          <p:cNvGrpSpPr>
            <a:grpSpLocks/>
          </p:cNvGrpSpPr>
          <p:nvPr/>
        </p:nvGrpSpPr>
        <p:grpSpPr bwMode="auto">
          <a:xfrm>
            <a:off x="5219700" y="4724400"/>
            <a:ext cx="1843088" cy="304800"/>
            <a:chOff x="3288" y="2976"/>
            <a:chExt cx="1161" cy="192"/>
          </a:xfrm>
        </p:grpSpPr>
        <p:sp>
          <p:nvSpPr>
            <p:cNvPr id="179245" name="Line 45"/>
            <p:cNvSpPr>
              <a:spLocks noChangeShapeType="1"/>
            </p:cNvSpPr>
            <p:nvPr/>
          </p:nvSpPr>
          <p:spPr bwMode="auto">
            <a:xfrm>
              <a:off x="3288" y="3113"/>
              <a:ext cx="725"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aphicFrame>
          <p:nvGraphicFramePr>
            <p:cNvPr id="179246" name="Object 46"/>
            <p:cNvGraphicFramePr>
              <a:graphicFrameLocks noChangeAspect="1"/>
            </p:cNvGraphicFramePr>
            <p:nvPr/>
          </p:nvGraphicFramePr>
          <p:xfrm>
            <a:off x="4177" y="2976"/>
            <a:ext cx="272" cy="192"/>
          </p:xfrm>
          <a:graphic>
            <a:graphicData uri="http://schemas.openxmlformats.org/presentationml/2006/ole">
              <p:oleObj spid="_x0000_s179246" name="公式" r:id="rId9" imgW="431640" imgH="30456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79209"/>
                                        </p:tgtEl>
                                        <p:attrNameLst>
                                          <p:attrName>style.visibility</p:attrName>
                                        </p:attrNameLst>
                                      </p:cBhvr>
                                      <p:to>
                                        <p:strVal val="visible"/>
                                      </p:to>
                                    </p:set>
                                    <p:animEffect transition="in" filter="slide(fromLeft)">
                                      <p:cBhvr>
                                        <p:cTn id="7" dur="500"/>
                                        <p:tgtEl>
                                          <p:spTgt spid="17920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79207"/>
                                        </p:tgtEl>
                                        <p:attrNameLst>
                                          <p:attrName>style.visibility</p:attrName>
                                        </p:attrNameLst>
                                      </p:cBhvr>
                                      <p:to>
                                        <p:strVal val="visible"/>
                                      </p:to>
                                    </p:set>
                                    <p:animEffect transition="in" filter="slide(fromLeft)">
                                      <p:cBhvr>
                                        <p:cTn id="12" dur="500"/>
                                        <p:tgtEl>
                                          <p:spTgt spid="17920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79208"/>
                                        </p:tgtEl>
                                        <p:attrNameLst>
                                          <p:attrName>style.visibility</p:attrName>
                                        </p:attrNameLst>
                                      </p:cBhvr>
                                      <p:to>
                                        <p:strVal val="visible"/>
                                      </p:to>
                                    </p:set>
                                    <p:animEffect transition="in" filter="slide(fromLeft)">
                                      <p:cBhvr>
                                        <p:cTn id="17" dur="500"/>
                                        <p:tgtEl>
                                          <p:spTgt spid="17920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179216"/>
                                        </p:tgtEl>
                                        <p:attrNameLst>
                                          <p:attrName>style.visibility</p:attrName>
                                        </p:attrNameLst>
                                      </p:cBhvr>
                                      <p:to>
                                        <p:strVal val="visible"/>
                                      </p:to>
                                    </p:set>
                                    <p:animEffect transition="in" filter="slide(fromLeft)">
                                      <p:cBhvr>
                                        <p:cTn id="22" dur="500"/>
                                        <p:tgtEl>
                                          <p:spTgt spid="17921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179229"/>
                                        </p:tgtEl>
                                        <p:attrNameLst>
                                          <p:attrName>style.visibility</p:attrName>
                                        </p:attrNameLst>
                                      </p:cBhvr>
                                      <p:to>
                                        <p:strVal val="visible"/>
                                      </p:to>
                                    </p:set>
                                    <p:animEffect transition="in" filter="barn(inHorizontal)">
                                      <p:cBhvr>
                                        <p:cTn id="27" dur="500"/>
                                        <p:tgtEl>
                                          <p:spTgt spid="17922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79234"/>
                                        </p:tgtEl>
                                        <p:attrNameLst>
                                          <p:attrName>style.visibility</p:attrName>
                                        </p:attrNameLst>
                                      </p:cBhvr>
                                      <p:to>
                                        <p:strVal val="visible"/>
                                      </p:to>
                                    </p:set>
                                    <p:animEffect transition="in" filter="strips(downLeft)">
                                      <p:cBhvr>
                                        <p:cTn id="32" dur="500"/>
                                        <p:tgtEl>
                                          <p:spTgt spid="17923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79241"/>
                                        </p:tgtEl>
                                        <p:attrNameLst>
                                          <p:attrName>style.visibility</p:attrName>
                                        </p:attrNameLst>
                                      </p:cBhvr>
                                      <p:to>
                                        <p:strVal val="visible"/>
                                      </p:to>
                                    </p:set>
                                    <p:animEffect transition="in" filter="wipe(left)">
                                      <p:cBhvr>
                                        <p:cTn id="37" dur="500"/>
                                        <p:tgtEl>
                                          <p:spTgt spid="179241"/>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179244"/>
                                        </p:tgtEl>
                                        <p:attrNameLst>
                                          <p:attrName>style.visibility</p:attrName>
                                        </p:attrNameLst>
                                      </p:cBhvr>
                                      <p:to>
                                        <p:strVal val="visible"/>
                                      </p:to>
                                    </p:set>
                                    <p:animEffect transition="in" filter="wipe(left)">
                                      <p:cBhvr>
                                        <p:cTn id="41" dur="500"/>
                                        <p:tgtEl>
                                          <p:spTgt spid="17924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79235"/>
                                        </p:tgtEl>
                                        <p:attrNameLst>
                                          <p:attrName>style.visibility</p:attrName>
                                        </p:attrNameLst>
                                      </p:cBhvr>
                                      <p:to>
                                        <p:strVal val="visible"/>
                                      </p:to>
                                    </p:set>
                                    <p:animEffect transition="in" filter="wipe(down)">
                                      <p:cBhvr>
                                        <p:cTn id="46" dur="500"/>
                                        <p:tgtEl>
                                          <p:spTgt spid="179235"/>
                                        </p:tgtEl>
                                      </p:cBhvr>
                                    </p:animEffect>
                                  </p:childTnLst>
                                </p:cTn>
                              </p:par>
                            </p:childTnLst>
                          </p:cTn>
                        </p:par>
                        <p:par>
                          <p:cTn id="47" fill="hold">
                            <p:stCondLst>
                              <p:cond delay="500"/>
                            </p:stCondLst>
                            <p:childTnLst>
                              <p:par>
                                <p:cTn id="48" presetID="22" presetClass="entr" presetSubtype="4" fill="hold" nodeType="afterEffect">
                                  <p:stCondLst>
                                    <p:cond delay="0"/>
                                  </p:stCondLst>
                                  <p:childTnLst>
                                    <p:set>
                                      <p:cBhvr>
                                        <p:cTn id="49" dur="1" fill="hold">
                                          <p:stCondLst>
                                            <p:cond delay="0"/>
                                          </p:stCondLst>
                                        </p:cTn>
                                        <p:tgtEl>
                                          <p:spTgt spid="179238"/>
                                        </p:tgtEl>
                                        <p:attrNameLst>
                                          <p:attrName>style.visibility</p:attrName>
                                        </p:attrNameLst>
                                      </p:cBhvr>
                                      <p:to>
                                        <p:strVal val="visible"/>
                                      </p:to>
                                    </p:set>
                                    <p:animEffect transition="in" filter="wipe(down)">
                                      <p:cBhvr>
                                        <p:cTn id="50" dur="500"/>
                                        <p:tgtEl>
                                          <p:spTgt spid="179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7" grpId="0"/>
      <p:bldP spid="179208" grpId="0"/>
      <p:bldP spid="179209" grpId="0"/>
      <p:bldP spid="1792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31" name="Text Box 7"/>
          <p:cNvSpPr txBox="1">
            <a:spLocks noChangeArrowheads="1"/>
          </p:cNvSpPr>
          <p:nvPr/>
        </p:nvSpPr>
        <p:spPr bwMode="auto">
          <a:xfrm>
            <a:off x="611188" y="333375"/>
            <a:ext cx="7885112" cy="1373188"/>
          </a:xfrm>
          <a:prstGeom prst="rect">
            <a:avLst/>
          </a:prstGeom>
          <a:noFill/>
          <a:ln w="9525">
            <a:noFill/>
            <a:miter lim="800000"/>
            <a:headEnd/>
            <a:tailEnd/>
          </a:ln>
          <a:effectLst/>
        </p:spPr>
        <p:txBody>
          <a:bodyPr>
            <a:spAutoFit/>
          </a:bodyPr>
          <a:lstStyle/>
          <a:p>
            <a:pPr>
              <a:spcBef>
                <a:spcPct val="45000"/>
              </a:spcBef>
              <a:buClr>
                <a:schemeClr val="tx1"/>
              </a:buClr>
            </a:pPr>
            <a:r>
              <a:rPr kumimoji="1" lang="en-US" altLang="zh-CN" sz="2800" b="1"/>
              <a:t>6. The projections of a vector along the axes of a rectangular coordinate system are called the </a:t>
            </a:r>
            <a:r>
              <a:rPr kumimoji="1" lang="en-US" altLang="zh-CN" sz="2800" b="1">
                <a:solidFill>
                  <a:srgbClr val="FF0000"/>
                </a:solidFill>
              </a:rPr>
              <a:t>components.</a:t>
            </a:r>
            <a:r>
              <a:rPr kumimoji="1" lang="en-US" altLang="zh-CN" sz="2800" b="1"/>
              <a:t> </a:t>
            </a:r>
            <a:endParaRPr kumimoji="1" lang="zh-CN" altLang="zh-CN" sz="2800" b="1"/>
          </a:p>
        </p:txBody>
      </p:sp>
      <p:graphicFrame>
        <p:nvGraphicFramePr>
          <p:cNvPr id="180232" name="Object 8"/>
          <p:cNvGraphicFramePr>
            <a:graphicFrameLocks noChangeAspect="1"/>
          </p:cNvGraphicFramePr>
          <p:nvPr/>
        </p:nvGraphicFramePr>
        <p:xfrm>
          <a:off x="1331913" y="5084763"/>
          <a:ext cx="2827337" cy="355600"/>
        </p:xfrm>
        <a:graphic>
          <a:graphicData uri="http://schemas.openxmlformats.org/presentationml/2006/ole">
            <p:oleObj spid="_x0000_s180232" name="公式" r:id="rId3" imgW="2819160" imgH="355320" progId="Equation.3">
              <p:embed/>
            </p:oleObj>
          </a:graphicData>
        </a:graphic>
      </p:graphicFrame>
      <p:sp>
        <p:nvSpPr>
          <p:cNvPr id="180233" name="Text Box 9"/>
          <p:cNvSpPr txBox="1">
            <a:spLocks noChangeArrowheads="1"/>
          </p:cNvSpPr>
          <p:nvPr/>
        </p:nvSpPr>
        <p:spPr bwMode="auto">
          <a:xfrm>
            <a:off x="684213" y="4508500"/>
            <a:ext cx="7885112" cy="519113"/>
          </a:xfrm>
          <a:prstGeom prst="rect">
            <a:avLst/>
          </a:prstGeom>
          <a:noFill/>
          <a:ln w="9525">
            <a:noFill/>
            <a:miter lim="800000"/>
            <a:headEnd/>
            <a:tailEnd/>
          </a:ln>
          <a:effectLst/>
        </p:spPr>
        <p:txBody>
          <a:bodyPr>
            <a:spAutoFit/>
          </a:bodyPr>
          <a:lstStyle/>
          <a:p>
            <a:r>
              <a:rPr kumimoji="1" lang="en-US" altLang="zh-CN" sz="2800" b="1"/>
              <a:t>7. To add vectors by components: </a:t>
            </a:r>
            <a:endParaRPr kumimoji="1" lang="zh-CN" altLang="zh-CN" sz="2800" b="1"/>
          </a:p>
        </p:txBody>
      </p:sp>
      <p:grpSp>
        <p:nvGrpSpPr>
          <p:cNvPr id="180234" name="Group 10"/>
          <p:cNvGrpSpPr>
            <a:grpSpLocks/>
          </p:cNvGrpSpPr>
          <p:nvPr/>
        </p:nvGrpSpPr>
        <p:grpSpPr bwMode="auto">
          <a:xfrm>
            <a:off x="1462088" y="2349500"/>
            <a:ext cx="1936750" cy="1079500"/>
            <a:chOff x="921" y="1480"/>
            <a:chExt cx="1220" cy="680"/>
          </a:xfrm>
        </p:grpSpPr>
        <p:graphicFrame>
          <p:nvGraphicFramePr>
            <p:cNvPr id="180235" name="Object 11"/>
            <p:cNvGraphicFramePr>
              <a:graphicFrameLocks noChangeAspect="1"/>
            </p:cNvGraphicFramePr>
            <p:nvPr/>
          </p:nvGraphicFramePr>
          <p:xfrm>
            <a:off x="1973" y="1480"/>
            <a:ext cx="168" cy="192"/>
          </p:xfrm>
          <a:graphic>
            <a:graphicData uri="http://schemas.openxmlformats.org/presentationml/2006/ole">
              <p:oleObj spid="_x0000_s180235" name="公式" r:id="rId4" imgW="266400" imgH="304560" progId="Equation.3">
                <p:embed/>
              </p:oleObj>
            </a:graphicData>
          </a:graphic>
        </p:graphicFrame>
        <p:sp>
          <p:nvSpPr>
            <p:cNvPr id="180236" name="Line 12"/>
            <p:cNvSpPr>
              <a:spLocks noChangeShapeType="1"/>
            </p:cNvSpPr>
            <p:nvPr/>
          </p:nvSpPr>
          <p:spPr bwMode="auto">
            <a:xfrm flipV="1">
              <a:off x="921" y="1706"/>
              <a:ext cx="997" cy="454"/>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pSp>
      <p:grpSp>
        <p:nvGrpSpPr>
          <p:cNvPr id="180237" name="Group 13"/>
          <p:cNvGrpSpPr>
            <a:grpSpLocks/>
          </p:cNvGrpSpPr>
          <p:nvPr/>
        </p:nvGrpSpPr>
        <p:grpSpPr bwMode="auto">
          <a:xfrm>
            <a:off x="900113" y="1773238"/>
            <a:ext cx="2676525" cy="2087562"/>
            <a:chOff x="567" y="1117"/>
            <a:chExt cx="1686" cy="1315"/>
          </a:xfrm>
        </p:grpSpPr>
        <p:sp>
          <p:nvSpPr>
            <p:cNvPr id="180238" name="Line 14"/>
            <p:cNvSpPr>
              <a:spLocks noChangeShapeType="1"/>
            </p:cNvSpPr>
            <p:nvPr/>
          </p:nvSpPr>
          <p:spPr bwMode="auto">
            <a:xfrm flipV="1">
              <a:off x="930" y="1117"/>
              <a:ext cx="0" cy="1315"/>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sp>
          <p:nvSpPr>
            <p:cNvPr id="180239" name="Line 15"/>
            <p:cNvSpPr>
              <a:spLocks noChangeShapeType="1"/>
            </p:cNvSpPr>
            <p:nvPr/>
          </p:nvSpPr>
          <p:spPr bwMode="auto">
            <a:xfrm>
              <a:off x="567" y="2160"/>
              <a:ext cx="1678"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aphicFrame>
          <p:nvGraphicFramePr>
            <p:cNvPr id="180240" name="Object 16"/>
            <p:cNvGraphicFramePr>
              <a:graphicFrameLocks noChangeAspect="1"/>
            </p:cNvGraphicFramePr>
            <p:nvPr/>
          </p:nvGraphicFramePr>
          <p:xfrm>
            <a:off x="2109" y="2251"/>
            <a:ext cx="144" cy="136"/>
          </p:xfrm>
          <a:graphic>
            <a:graphicData uri="http://schemas.openxmlformats.org/presentationml/2006/ole">
              <p:oleObj spid="_x0000_s180240" name="公式" r:id="rId5" imgW="228600" imgH="215640" progId="Equation.3">
                <p:embed/>
              </p:oleObj>
            </a:graphicData>
          </a:graphic>
        </p:graphicFrame>
        <p:graphicFrame>
          <p:nvGraphicFramePr>
            <p:cNvPr id="180241" name="Object 17"/>
            <p:cNvGraphicFramePr>
              <a:graphicFrameLocks noChangeAspect="1"/>
            </p:cNvGraphicFramePr>
            <p:nvPr/>
          </p:nvGraphicFramePr>
          <p:xfrm>
            <a:off x="703" y="1162"/>
            <a:ext cx="144" cy="176"/>
          </p:xfrm>
          <a:graphic>
            <a:graphicData uri="http://schemas.openxmlformats.org/presentationml/2006/ole">
              <p:oleObj spid="_x0000_s180241" name="公式" r:id="rId6" imgW="228600" imgH="279360" progId="Equation.3">
                <p:embed/>
              </p:oleObj>
            </a:graphicData>
          </a:graphic>
        </p:graphicFrame>
        <p:graphicFrame>
          <p:nvGraphicFramePr>
            <p:cNvPr id="180242" name="Object 18"/>
            <p:cNvGraphicFramePr>
              <a:graphicFrameLocks noChangeAspect="1"/>
            </p:cNvGraphicFramePr>
            <p:nvPr/>
          </p:nvGraphicFramePr>
          <p:xfrm>
            <a:off x="703" y="2205"/>
            <a:ext cx="168" cy="176"/>
          </p:xfrm>
          <a:graphic>
            <a:graphicData uri="http://schemas.openxmlformats.org/presentationml/2006/ole">
              <p:oleObj spid="_x0000_s180242" name="公式" r:id="rId7" imgW="266400" imgH="279360" progId="Equation.3">
                <p:embed/>
              </p:oleObj>
            </a:graphicData>
          </a:graphic>
        </p:graphicFrame>
      </p:grpSp>
      <p:grpSp>
        <p:nvGrpSpPr>
          <p:cNvPr id="180243" name="Group 19"/>
          <p:cNvGrpSpPr>
            <a:grpSpLocks/>
          </p:cNvGrpSpPr>
          <p:nvPr/>
        </p:nvGrpSpPr>
        <p:grpSpPr bwMode="auto">
          <a:xfrm>
            <a:off x="971550" y="2540000"/>
            <a:ext cx="2135188" cy="1270000"/>
            <a:chOff x="612" y="1600"/>
            <a:chExt cx="1345" cy="800"/>
          </a:xfrm>
        </p:grpSpPr>
        <p:sp>
          <p:nvSpPr>
            <p:cNvPr id="180244" name="Line 20"/>
            <p:cNvSpPr>
              <a:spLocks noChangeShapeType="1"/>
            </p:cNvSpPr>
            <p:nvPr/>
          </p:nvSpPr>
          <p:spPr bwMode="auto">
            <a:xfrm>
              <a:off x="1918" y="1706"/>
              <a:ext cx="0" cy="454"/>
            </a:xfrm>
            <a:prstGeom prst="line">
              <a:avLst/>
            </a:prstGeom>
            <a:noFill/>
            <a:ln w="22225">
              <a:solidFill>
                <a:schemeClr val="tx1"/>
              </a:solidFill>
              <a:prstDash val="sysDot"/>
              <a:round/>
              <a:headEnd/>
              <a:tailEnd/>
            </a:ln>
            <a:effectLst/>
          </p:spPr>
          <p:txBody>
            <a:bodyPr lIns="90000" tIns="46800" rIns="90000" bIns="46800"/>
            <a:lstStyle/>
            <a:p>
              <a:endParaRPr lang="zh-CN" altLang="en-US"/>
            </a:p>
          </p:txBody>
        </p:sp>
        <p:sp>
          <p:nvSpPr>
            <p:cNvPr id="180245" name="Line 21"/>
            <p:cNvSpPr>
              <a:spLocks noChangeShapeType="1"/>
            </p:cNvSpPr>
            <p:nvPr/>
          </p:nvSpPr>
          <p:spPr bwMode="auto">
            <a:xfrm flipH="1">
              <a:off x="930" y="1706"/>
              <a:ext cx="997" cy="0"/>
            </a:xfrm>
            <a:prstGeom prst="line">
              <a:avLst/>
            </a:prstGeom>
            <a:noFill/>
            <a:ln w="22225">
              <a:solidFill>
                <a:schemeClr val="tx1"/>
              </a:solidFill>
              <a:prstDash val="sysDot"/>
              <a:round/>
              <a:headEnd/>
              <a:tailEnd/>
            </a:ln>
            <a:effectLst/>
          </p:spPr>
          <p:txBody>
            <a:bodyPr lIns="90000" tIns="46800" rIns="90000" bIns="46800"/>
            <a:lstStyle/>
            <a:p>
              <a:endParaRPr lang="zh-CN" altLang="en-US"/>
            </a:p>
          </p:txBody>
        </p:sp>
        <p:graphicFrame>
          <p:nvGraphicFramePr>
            <p:cNvPr id="180246" name="Object 22"/>
            <p:cNvGraphicFramePr>
              <a:graphicFrameLocks noChangeAspect="1"/>
            </p:cNvGraphicFramePr>
            <p:nvPr/>
          </p:nvGraphicFramePr>
          <p:xfrm>
            <a:off x="1701" y="2160"/>
            <a:ext cx="256" cy="240"/>
          </p:xfrm>
          <a:graphic>
            <a:graphicData uri="http://schemas.openxmlformats.org/presentationml/2006/ole">
              <p:oleObj spid="_x0000_s180246" name="公式" r:id="rId8" imgW="406080" imgH="380880" progId="Equation.3">
                <p:embed/>
              </p:oleObj>
            </a:graphicData>
          </a:graphic>
        </p:graphicFrame>
        <p:graphicFrame>
          <p:nvGraphicFramePr>
            <p:cNvPr id="180247" name="Object 23"/>
            <p:cNvGraphicFramePr>
              <a:graphicFrameLocks noChangeAspect="1"/>
            </p:cNvGraphicFramePr>
            <p:nvPr/>
          </p:nvGraphicFramePr>
          <p:xfrm>
            <a:off x="612" y="1600"/>
            <a:ext cx="256" cy="272"/>
          </p:xfrm>
          <a:graphic>
            <a:graphicData uri="http://schemas.openxmlformats.org/presentationml/2006/ole">
              <p:oleObj spid="_x0000_s180247" name="公式" r:id="rId9" imgW="406080" imgH="431640" progId="Equation.3">
                <p:embed/>
              </p:oleObj>
            </a:graphicData>
          </a:graphic>
        </p:graphicFrame>
      </p:grpSp>
      <p:grpSp>
        <p:nvGrpSpPr>
          <p:cNvPr id="180248" name="Group 24"/>
          <p:cNvGrpSpPr>
            <a:grpSpLocks/>
          </p:cNvGrpSpPr>
          <p:nvPr/>
        </p:nvGrpSpPr>
        <p:grpSpPr bwMode="auto">
          <a:xfrm>
            <a:off x="1835150" y="3122613"/>
            <a:ext cx="444500" cy="317500"/>
            <a:chOff x="1156" y="1967"/>
            <a:chExt cx="280" cy="200"/>
          </a:xfrm>
        </p:grpSpPr>
        <p:sp>
          <p:nvSpPr>
            <p:cNvPr id="180249" name="Arc 25"/>
            <p:cNvSpPr>
              <a:spLocks/>
            </p:cNvSpPr>
            <p:nvPr/>
          </p:nvSpPr>
          <p:spPr bwMode="auto">
            <a:xfrm>
              <a:off x="1156" y="2069"/>
              <a:ext cx="46" cy="9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ffectLst/>
          </p:spPr>
          <p:txBody>
            <a:bodyPr wrap="none" lIns="90000" tIns="46800" rIns="90000" bIns="46800" anchor="ctr"/>
            <a:lstStyle/>
            <a:p>
              <a:endParaRPr lang="zh-CN" altLang="en-US"/>
            </a:p>
          </p:txBody>
        </p:sp>
        <p:graphicFrame>
          <p:nvGraphicFramePr>
            <p:cNvPr id="180250" name="Object 26"/>
            <p:cNvGraphicFramePr>
              <a:graphicFrameLocks noChangeAspect="1"/>
            </p:cNvGraphicFramePr>
            <p:nvPr/>
          </p:nvGraphicFramePr>
          <p:xfrm>
            <a:off x="1284" y="1967"/>
            <a:ext cx="152" cy="200"/>
          </p:xfrm>
          <a:graphic>
            <a:graphicData uri="http://schemas.openxmlformats.org/presentationml/2006/ole">
              <p:oleObj spid="_x0000_s180250" name="公式" r:id="rId10" imgW="241200" imgH="317160" progId="Equation.3">
                <p:embed/>
              </p:oleObj>
            </a:graphicData>
          </a:graphic>
        </p:graphicFrame>
      </p:grpSp>
      <p:graphicFrame>
        <p:nvGraphicFramePr>
          <p:cNvPr id="180251" name="Object 27"/>
          <p:cNvGraphicFramePr>
            <a:graphicFrameLocks noChangeAspect="1"/>
          </p:cNvGraphicFramePr>
          <p:nvPr/>
        </p:nvGraphicFramePr>
        <p:xfrm>
          <a:off x="4048125" y="1643063"/>
          <a:ext cx="1562100" cy="838200"/>
        </p:xfrm>
        <a:graphic>
          <a:graphicData uri="http://schemas.openxmlformats.org/presentationml/2006/ole">
            <p:oleObj spid="_x0000_s180251" name="公式" r:id="rId11" imgW="1562040" imgH="838080" progId="Equation.3">
              <p:embed/>
            </p:oleObj>
          </a:graphicData>
        </a:graphic>
      </p:graphicFrame>
      <p:graphicFrame>
        <p:nvGraphicFramePr>
          <p:cNvPr id="180252" name="Object 28"/>
          <p:cNvGraphicFramePr>
            <a:graphicFrameLocks noChangeAspect="1"/>
          </p:cNvGraphicFramePr>
          <p:nvPr/>
        </p:nvGraphicFramePr>
        <p:xfrm>
          <a:off x="5876925" y="1819275"/>
          <a:ext cx="2133600" cy="431800"/>
        </p:xfrm>
        <a:graphic>
          <a:graphicData uri="http://schemas.openxmlformats.org/presentationml/2006/ole">
            <p:oleObj spid="_x0000_s180252" name="公式" r:id="rId12" imgW="2133360" imgH="431640" progId="Equation.3">
              <p:embed/>
            </p:oleObj>
          </a:graphicData>
        </a:graphic>
      </p:graphicFrame>
      <p:graphicFrame>
        <p:nvGraphicFramePr>
          <p:cNvPr id="180253" name="Object 29"/>
          <p:cNvGraphicFramePr>
            <a:graphicFrameLocks noChangeAspect="1"/>
          </p:cNvGraphicFramePr>
          <p:nvPr/>
        </p:nvGraphicFramePr>
        <p:xfrm>
          <a:off x="4156075" y="2540000"/>
          <a:ext cx="1346200" cy="774700"/>
        </p:xfrm>
        <a:graphic>
          <a:graphicData uri="http://schemas.openxmlformats.org/presentationml/2006/ole">
            <p:oleObj spid="_x0000_s180253" name="公式" r:id="rId13" imgW="1346040" imgH="774360" progId="Equation.3">
              <p:embed/>
            </p:oleObj>
          </a:graphicData>
        </a:graphic>
      </p:graphicFrame>
      <p:graphicFrame>
        <p:nvGraphicFramePr>
          <p:cNvPr id="180254" name="Object 30"/>
          <p:cNvGraphicFramePr>
            <a:graphicFrameLocks noChangeAspect="1"/>
          </p:cNvGraphicFramePr>
          <p:nvPr/>
        </p:nvGraphicFramePr>
        <p:xfrm>
          <a:off x="5949950" y="2682875"/>
          <a:ext cx="1841500" cy="431800"/>
        </p:xfrm>
        <a:graphic>
          <a:graphicData uri="http://schemas.openxmlformats.org/presentationml/2006/ole">
            <p:oleObj spid="_x0000_s180254" name="公式" r:id="rId14" imgW="1841400" imgH="431640" progId="Equation.3">
              <p:embed/>
            </p:oleObj>
          </a:graphicData>
        </a:graphic>
      </p:graphicFrame>
      <p:graphicFrame>
        <p:nvGraphicFramePr>
          <p:cNvPr id="180255" name="Object 31"/>
          <p:cNvGraphicFramePr>
            <a:graphicFrameLocks noChangeAspect="1"/>
          </p:cNvGraphicFramePr>
          <p:nvPr/>
        </p:nvGraphicFramePr>
        <p:xfrm>
          <a:off x="3924300" y="3644900"/>
          <a:ext cx="2108200" cy="609600"/>
        </p:xfrm>
        <a:graphic>
          <a:graphicData uri="http://schemas.openxmlformats.org/presentationml/2006/ole">
            <p:oleObj spid="_x0000_s180255" name="公式" r:id="rId15" imgW="2108160" imgH="609480" progId="Equation.3">
              <p:embed/>
            </p:oleObj>
          </a:graphicData>
        </a:graphic>
      </p:graphicFrame>
      <p:graphicFrame>
        <p:nvGraphicFramePr>
          <p:cNvPr id="180256" name="Object 32"/>
          <p:cNvGraphicFramePr>
            <a:graphicFrameLocks noChangeAspect="1"/>
          </p:cNvGraphicFramePr>
          <p:nvPr/>
        </p:nvGraphicFramePr>
        <p:xfrm>
          <a:off x="6804025" y="3500438"/>
          <a:ext cx="1587500" cy="965200"/>
        </p:xfrm>
        <a:graphic>
          <a:graphicData uri="http://schemas.openxmlformats.org/presentationml/2006/ole">
            <p:oleObj spid="_x0000_s180256" name="公式" r:id="rId16" imgW="1587240" imgH="965160" progId="Equation.3">
              <p:embed/>
            </p:oleObj>
          </a:graphicData>
        </a:graphic>
      </p:graphicFrame>
      <p:graphicFrame>
        <p:nvGraphicFramePr>
          <p:cNvPr id="180257" name="Object 33"/>
          <p:cNvGraphicFramePr>
            <a:graphicFrameLocks noChangeAspect="1"/>
          </p:cNvGraphicFramePr>
          <p:nvPr/>
        </p:nvGraphicFramePr>
        <p:xfrm>
          <a:off x="971550" y="5661025"/>
          <a:ext cx="3517900" cy="431800"/>
        </p:xfrm>
        <a:graphic>
          <a:graphicData uri="http://schemas.openxmlformats.org/presentationml/2006/ole">
            <p:oleObj spid="_x0000_s180257" name="公式" r:id="rId17" imgW="3517560" imgH="431640" progId="Equation.3">
              <p:embed/>
            </p:oleObj>
          </a:graphicData>
        </a:graphic>
      </p:graphicFrame>
      <p:graphicFrame>
        <p:nvGraphicFramePr>
          <p:cNvPr id="180258" name="Object 34"/>
          <p:cNvGraphicFramePr>
            <a:graphicFrameLocks noChangeAspect="1"/>
          </p:cNvGraphicFramePr>
          <p:nvPr/>
        </p:nvGraphicFramePr>
        <p:xfrm>
          <a:off x="971550" y="6237288"/>
          <a:ext cx="3492500" cy="482600"/>
        </p:xfrm>
        <a:graphic>
          <a:graphicData uri="http://schemas.openxmlformats.org/presentationml/2006/ole">
            <p:oleObj spid="_x0000_s180258" name="公式" r:id="rId18" imgW="3492360" imgH="482400" progId="Equation.3">
              <p:embed/>
            </p:oleObj>
          </a:graphicData>
        </a:graphic>
      </p:graphicFrame>
      <p:graphicFrame>
        <p:nvGraphicFramePr>
          <p:cNvPr id="180259" name="Object 35"/>
          <p:cNvGraphicFramePr>
            <a:graphicFrameLocks noChangeAspect="1"/>
          </p:cNvGraphicFramePr>
          <p:nvPr/>
        </p:nvGraphicFramePr>
        <p:xfrm>
          <a:off x="5148263" y="5240338"/>
          <a:ext cx="2184400" cy="609600"/>
        </p:xfrm>
        <a:graphic>
          <a:graphicData uri="http://schemas.openxmlformats.org/presentationml/2006/ole">
            <p:oleObj spid="_x0000_s180259" name="公式" r:id="rId19" imgW="2184120" imgH="609480" progId="Equation.3">
              <p:embed/>
            </p:oleObj>
          </a:graphicData>
        </a:graphic>
      </p:graphicFrame>
      <p:graphicFrame>
        <p:nvGraphicFramePr>
          <p:cNvPr id="180260" name="Object 36"/>
          <p:cNvGraphicFramePr>
            <a:graphicFrameLocks noChangeAspect="1"/>
          </p:cNvGraphicFramePr>
          <p:nvPr/>
        </p:nvGraphicFramePr>
        <p:xfrm>
          <a:off x="5148263" y="5892800"/>
          <a:ext cx="1587500" cy="965200"/>
        </p:xfrm>
        <a:graphic>
          <a:graphicData uri="http://schemas.openxmlformats.org/presentationml/2006/ole">
            <p:oleObj spid="_x0000_s180260" name="公式" r:id="rId20" imgW="1587240" imgH="9651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80231"/>
                                        </p:tgtEl>
                                        <p:attrNameLst>
                                          <p:attrName>style.visibility</p:attrName>
                                        </p:attrNameLst>
                                      </p:cBhvr>
                                      <p:to>
                                        <p:strVal val="visible"/>
                                      </p:to>
                                    </p:set>
                                    <p:animEffect transition="in" filter="slide(fromLeft)">
                                      <p:cBhvr>
                                        <p:cTn id="7" dur="500"/>
                                        <p:tgtEl>
                                          <p:spTgt spid="1802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0237"/>
                                        </p:tgtEl>
                                        <p:attrNameLst>
                                          <p:attrName>style.visibility</p:attrName>
                                        </p:attrNameLst>
                                      </p:cBhvr>
                                      <p:to>
                                        <p:strVal val="visible"/>
                                      </p:to>
                                    </p:set>
                                    <p:animEffect transition="in" filter="wipe(down)">
                                      <p:cBhvr>
                                        <p:cTn id="12" dur="500"/>
                                        <p:tgtEl>
                                          <p:spTgt spid="1802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0234"/>
                                        </p:tgtEl>
                                        <p:attrNameLst>
                                          <p:attrName>style.visibility</p:attrName>
                                        </p:attrNameLst>
                                      </p:cBhvr>
                                      <p:to>
                                        <p:strVal val="visible"/>
                                      </p:to>
                                    </p:set>
                                    <p:animEffect transition="in" filter="wipe(left)">
                                      <p:cBhvr>
                                        <p:cTn id="17" dur="500"/>
                                        <p:tgtEl>
                                          <p:spTgt spid="1802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80243"/>
                                        </p:tgtEl>
                                        <p:attrNameLst>
                                          <p:attrName>style.visibility</p:attrName>
                                        </p:attrNameLst>
                                      </p:cBhvr>
                                      <p:to>
                                        <p:strVal val="visible"/>
                                      </p:to>
                                    </p:set>
                                    <p:animEffect transition="in" filter="wipe(up)">
                                      <p:cBhvr>
                                        <p:cTn id="22" dur="500"/>
                                        <p:tgtEl>
                                          <p:spTgt spid="18024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80248"/>
                                        </p:tgtEl>
                                        <p:attrNameLst>
                                          <p:attrName>style.visibility</p:attrName>
                                        </p:attrNameLst>
                                      </p:cBhvr>
                                      <p:to>
                                        <p:strVal val="visible"/>
                                      </p:to>
                                    </p:set>
                                    <p:animEffect transition="in" filter="wipe(up)">
                                      <p:cBhvr>
                                        <p:cTn id="27" dur="500"/>
                                        <p:tgtEl>
                                          <p:spTgt spid="18024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80251"/>
                                        </p:tgtEl>
                                        <p:attrNameLst>
                                          <p:attrName>style.visibility</p:attrName>
                                        </p:attrNameLst>
                                      </p:cBhvr>
                                      <p:to>
                                        <p:strVal val="visible"/>
                                      </p:to>
                                    </p:set>
                                    <p:anim calcmode="lin" valueType="num">
                                      <p:cBhvr additive="base">
                                        <p:cTn id="32" dur="500" fill="hold"/>
                                        <p:tgtEl>
                                          <p:spTgt spid="180251"/>
                                        </p:tgtEl>
                                        <p:attrNameLst>
                                          <p:attrName>ppt_x</p:attrName>
                                        </p:attrNameLst>
                                      </p:cBhvr>
                                      <p:tavLst>
                                        <p:tav tm="0">
                                          <p:val>
                                            <p:strVal val="0-#ppt_w/2"/>
                                          </p:val>
                                        </p:tav>
                                        <p:tav tm="100000">
                                          <p:val>
                                            <p:strVal val="#ppt_x"/>
                                          </p:val>
                                        </p:tav>
                                      </p:tavLst>
                                    </p:anim>
                                    <p:anim calcmode="lin" valueType="num">
                                      <p:cBhvr additive="base">
                                        <p:cTn id="33" dur="500" fill="hold"/>
                                        <p:tgtEl>
                                          <p:spTgt spid="18025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80252"/>
                                        </p:tgtEl>
                                        <p:attrNameLst>
                                          <p:attrName>style.visibility</p:attrName>
                                        </p:attrNameLst>
                                      </p:cBhvr>
                                      <p:to>
                                        <p:strVal val="visible"/>
                                      </p:to>
                                    </p:set>
                                    <p:anim calcmode="lin" valueType="num">
                                      <p:cBhvr additive="base">
                                        <p:cTn id="36" dur="500" fill="hold"/>
                                        <p:tgtEl>
                                          <p:spTgt spid="180252"/>
                                        </p:tgtEl>
                                        <p:attrNameLst>
                                          <p:attrName>ppt_x</p:attrName>
                                        </p:attrNameLst>
                                      </p:cBhvr>
                                      <p:tavLst>
                                        <p:tav tm="0">
                                          <p:val>
                                            <p:strVal val="0-#ppt_w/2"/>
                                          </p:val>
                                        </p:tav>
                                        <p:tav tm="100000">
                                          <p:val>
                                            <p:strVal val="#ppt_x"/>
                                          </p:val>
                                        </p:tav>
                                      </p:tavLst>
                                    </p:anim>
                                    <p:anim calcmode="lin" valueType="num">
                                      <p:cBhvr additive="base">
                                        <p:cTn id="37" dur="500" fill="hold"/>
                                        <p:tgtEl>
                                          <p:spTgt spid="18025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180253"/>
                                        </p:tgtEl>
                                        <p:attrNameLst>
                                          <p:attrName>style.visibility</p:attrName>
                                        </p:attrNameLst>
                                      </p:cBhvr>
                                      <p:to>
                                        <p:strVal val="visible"/>
                                      </p:to>
                                    </p:set>
                                    <p:anim calcmode="lin" valueType="num">
                                      <p:cBhvr additive="base">
                                        <p:cTn id="42" dur="500" fill="hold"/>
                                        <p:tgtEl>
                                          <p:spTgt spid="180253"/>
                                        </p:tgtEl>
                                        <p:attrNameLst>
                                          <p:attrName>ppt_x</p:attrName>
                                        </p:attrNameLst>
                                      </p:cBhvr>
                                      <p:tavLst>
                                        <p:tav tm="0">
                                          <p:val>
                                            <p:strVal val="0-#ppt_w/2"/>
                                          </p:val>
                                        </p:tav>
                                        <p:tav tm="100000">
                                          <p:val>
                                            <p:strVal val="#ppt_x"/>
                                          </p:val>
                                        </p:tav>
                                      </p:tavLst>
                                    </p:anim>
                                    <p:anim calcmode="lin" valueType="num">
                                      <p:cBhvr additive="base">
                                        <p:cTn id="43" dur="500" fill="hold"/>
                                        <p:tgtEl>
                                          <p:spTgt spid="180253"/>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180254"/>
                                        </p:tgtEl>
                                        <p:attrNameLst>
                                          <p:attrName>style.visibility</p:attrName>
                                        </p:attrNameLst>
                                      </p:cBhvr>
                                      <p:to>
                                        <p:strVal val="visible"/>
                                      </p:to>
                                    </p:set>
                                    <p:anim calcmode="lin" valueType="num">
                                      <p:cBhvr additive="base">
                                        <p:cTn id="46" dur="500" fill="hold"/>
                                        <p:tgtEl>
                                          <p:spTgt spid="180254"/>
                                        </p:tgtEl>
                                        <p:attrNameLst>
                                          <p:attrName>ppt_x</p:attrName>
                                        </p:attrNameLst>
                                      </p:cBhvr>
                                      <p:tavLst>
                                        <p:tav tm="0">
                                          <p:val>
                                            <p:strVal val="0-#ppt_w/2"/>
                                          </p:val>
                                        </p:tav>
                                        <p:tav tm="100000">
                                          <p:val>
                                            <p:strVal val="#ppt_x"/>
                                          </p:val>
                                        </p:tav>
                                      </p:tavLst>
                                    </p:anim>
                                    <p:anim calcmode="lin" valueType="num">
                                      <p:cBhvr additive="base">
                                        <p:cTn id="47" dur="500" fill="hold"/>
                                        <p:tgtEl>
                                          <p:spTgt spid="18025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8" presetClass="entr" presetSubtype="3" fill="hold" nodeType="clickEffect">
                                  <p:stCondLst>
                                    <p:cond delay="0"/>
                                  </p:stCondLst>
                                  <p:childTnLst>
                                    <p:set>
                                      <p:cBhvr>
                                        <p:cTn id="51" dur="1" fill="hold">
                                          <p:stCondLst>
                                            <p:cond delay="0"/>
                                          </p:stCondLst>
                                        </p:cTn>
                                        <p:tgtEl>
                                          <p:spTgt spid="180255"/>
                                        </p:tgtEl>
                                        <p:attrNameLst>
                                          <p:attrName>style.visibility</p:attrName>
                                        </p:attrNameLst>
                                      </p:cBhvr>
                                      <p:to>
                                        <p:strVal val="visible"/>
                                      </p:to>
                                    </p:set>
                                    <p:animEffect transition="in" filter="strips(upRight)">
                                      <p:cBhvr>
                                        <p:cTn id="52" dur="500"/>
                                        <p:tgtEl>
                                          <p:spTgt spid="180255"/>
                                        </p:tgtEl>
                                      </p:cBhvr>
                                    </p:animEffect>
                                  </p:childTnLst>
                                </p:cTn>
                              </p:par>
                              <p:par>
                                <p:cTn id="53" presetID="18" presetClass="entr" presetSubtype="3" fill="hold" nodeType="withEffect">
                                  <p:stCondLst>
                                    <p:cond delay="0"/>
                                  </p:stCondLst>
                                  <p:childTnLst>
                                    <p:set>
                                      <p:cBhvr>
                                        <p:cTn id="54" dur="1" fill="hold">
                                          <p:stCondLst>
                                            <p:cond delay="0"/>
                                          </p:stCondLst>
                                        </p:cTn>
                                        <p:tgtEl>
                                          <p:spTgt spid="180256"/>
                                        </p:tgtEl>
                                        <p:attrNameLst>
                                          <p:attrName>style.visibility</p:attrName>
                                        </p:attrNameLst>
                                      </p:cBhvr>
                                      <p:to>
                                        <p:strVal val="visible"/>
                                      </p:to>
                                    </p:set>
                                    <p:animEffect transition="in" filter="strips(upRight)">
                                      <p:cBhvr>
                                        <p:cTn id="55" dur="500"/>
                                        <p:tgtEl>
                                          <p:spTgt spid="180256"/>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8" fill="hold" grpId="0" nodeType="clickEffect">
                                  <p:stCondLst>
                                    <p:cond delay="0"/>
                                  </p:stCondLst>
                                  <p:childTnLst>
                                    <p:set>
                                      <p:cBhvr>
                                        <p:cTn id="59" dur="1" fill="hold">
                                          <p:stCondLst>
                                            <p:cond delay="0"/>
                                          </p:stCondLst>
                                        </p:cTn>
                                        <p:tgtEl>
                                          <p:spTgt spid="180233"/>
                                        </p:tgtEl>
                                        <p:attrNameLst>
                                          <p:attrName>style.visibility</p:attrName>
                                        </p:attrNameLst>
                                      </p:cBhvr>
                                      <p:to>
                                        <p:strVal val="visible"/>
                                      </p:to>
                                    </p:set>
                                    <p:animEffect transition="in" filter="slide(fromLeft)">
                                      <p:cBhvr>
                                        <p:cTn id="60" dur="500"/>
                                        <p:tgtEl>
                                          <p:spTgt spid="180233"/>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12" fill="hold" nodeType="clickEffect">
                                  <p:stCondLst>
                                    <p:cond delay="0"/>
                                  </p:stCondLst>
                                  <p:childTnLst>
                                    <p:set>
                                      <p:cBhvr>
                                        <p:cTn id="64" dur="1" fill="hold">
                                          <p:stCondLst>
                                            <p:cond delay="0"/>
                                          </p:stCondLst>
                                        </p:cTn>
                                        <p:tgtEl>
                                          <p:spTgt spid="180232"/>
                                        </p:tgtEl>
                                        <p:attrNameLst>
                                          <p:attrName>style.visibility</p:attrName>
                                        </p:attrNameLst>
                                      </p:cBhvr>
                                      <p:to>
                                        <p:strVal val="visible"/>
                                      </p:to>
                                    </p:set>
                                    <p:animEffect transition="in" filter="strips(downLeft)">
                                      <p:cBhvr>
                                        <p:cTn id="65" dur="500"/>
                                        <p:tgtEl>
                                          <p:spTgt spid="180232"/>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80257"/>
                                        </p:tgtEl>
                                        <p:attrNameLst>
                                          <p:attrName>style.visibility</p:attrName>
                                        </p:attrNameLst>
                                      </p:cBhvr>
                                      <p:to>
                                        <p:strVal val="visible"/>
                                      </p:to>
                                    </p:set>
                                    <p:anim calcmode="lin" valueType="num">
                                      <p:cBhvr additive="base">
                                        <p:cTn id="70" dur="500" fill="hold"/>
                                        <p:tgtEl>
                                          <p:spTgt spid="180257"/>
                                        </p:tgtEl>
                                        <p:attrNameLst>
                                          <p:attrName>ppt_x</p:attrName>
                                        </p:attrNameLst>
                                      </p:cBhvr>
                                      <p:tavLst>
                                        <p:tav tm="0">
                                          <p:val>
                                            <p:strVal val="#ppt_x"/>
                                          </p:val>
                                        </p:tav>
                                        <p:tav tm="100000">
                                          <p:val>
                                            <p:strVal val="#ppt_x"/>
                                          </p:val>
                                        </p:tav>
                                      </p:tavLst>
                                    </p:anim>
                                    <p:anim calcmode="lin" valueType="num">
                                      <p:cBhvr additive="base">
                                        <p:cTn id="71" dur="500" fill="hold"/>
                                        <p:tgtEl>
                                          <p:spTgt spid="180257"/>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180258"/>
                                        </p:tgtEl>
                                        <p:attrNameLst>
                                          <p:attrName>style.visibility</p:attrName>
                                        </p:attrNameLst>
                                      </p:cBhvr>
                                      <p:to>
                                        <p:strVal val="visible"/>
                                      </p:to>
                                    </p:set>
                                    <p:anim calcmode="lin" valueType="num">
                                      <p:cBhvr additive="base">
                                        <p:cTn id="76" dur="500" fill="hold"/>
                                        <p:tgtEl>
                                          <p:spTgt spid="180258"/>
                                        </p:tgtEl>
                                        <p:attrNameLst>
                                          <p:attrName>ppt_x</p:attrName>
                                        </p:attrNameLst>
                                      </p:cBhvr>
                                      <p:tavLst>
                                        <p:tav tm="0">
                                          <p:val>
                                            <p:strVal val="#ppt_x"/>
                                          </p:val>
                                        </p:tav>
                                        <p:tav tm="100000">
                                          <p:val>
                                            <p:strVal val="#ppt_x"/>
                                          </p:val>
                                        </p:tav>
                                      </p:tavLst>
                                    </p:anim>
                                    <p:anim calcmode="lin" valueType="num">
                                      <p:cBhvr additive="base">
                                        <p:cTn id="77" dur="500" fill="hold"/>
                                        <p:tgtEl>
                                          <p:spTgt spid="180258"/>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18" presetClass="entr" presetSubtype="3" fill="hold" nodeType="clickEffect">
                                  <p:stCondLst>
                                    <p:cond delay="0"/>
                                  </p:stCondLst>
                                  <p:childTnLst>
                                    <p:set>
                                      <p:cBhvr>
                                        <p:cTn id="81" dur="1" fill="hold">
                                          <p:stCondLst>
                                            <p:cond delay="0"/>
                                          </p:stCondLst>
                                        </p:cTn>
                                        <p:tgtEl>
                                          <p:spTgt spid="180259"/>
                                        </p:tgtEl>
                                        <p:attrNameLst>
                                          <p:attrName>style.visibility</p:attrName>
                                        </p:attrNameLst>
                                      </p:cBhvr>
                                      <p:to>
                                        <p:strVal val="visible"/>
                                      </p:to>
                                    </p:set>
                                    <p:animEffect transition="in" filter="strips(upRight)">
                                      <p:cBhvr>
                                        <p:cTn id="82" dur="500"/>
                                        <p:tgtEl>
                                          <p:spTgt spid="180259"/>
                                        </p:tgtEl>
                                      </p:cBhvr>
                                    </p:animEffect>
                                  </p:childTnLst>
                                </p:cTn>
                              </p:par>
                              <p:par>
                                <p:cTn id="83" presetID="18" presetClass="entr" presetSubtype="3" fill="hold" nodeType="withEffect">
                                  <p:stCondLst>
                                    <p:cond delay="0"/>
                                  </p:stCondLst>
                                  <p:childTnLst>
                                    <p:set>
                                      <p:cBhvr>
                                        <p:cTn id="84" dur="1" fill="hold">
                                          <p:stCondLst>
                                            <p:cond delay="0"/>
                                          </p:stCondLst>
                                        </p:cTn>
                                        <p:tgtEl>
                                          <p:spTgt spid="180260"/>
                                        </p:tgtEl>
                                        <p:attrNameLst>
                                          <p:attrName>style.visibility</p:attrName>
                                        </p:attrNameLst>
                                      </p:cBhvr>
                                      <p:to>
                                        <p:strVal val="visible"/>
                                      </p:to>
                                    </p:set>
                                    <p:animEffect transition="in" filter="strips(upRight)">
                                      <p:cBhvr>
                                        <p:cTn id="85" dur="500"/>
                                        <p:tgtEl>
                                          <p:spTgt spid="180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31" grpId="0"/>
      <p:bldP spid="1802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Line 2"/>
          <p:cNvSpPr>
            <a:spLocks noChangeShapeType="1"/>
          </p:cNvSpPr>
          <p:nvPr/>
        </p:nvSpPr>
        <p:spPr bwMode="auto">
          <a:xfrm>
            <a:off x="1260475" y="2359025"/>
            <a:ext cx="1152525" cy="0"/>
          </a:xfrm>
          <a:prstGeom prst="line">
            <a:avLst/>
          </a:prstGeom>
          <a:noFill/>
          <a:ln w="22225">
            <a:solidFill>
              <a:schemeClr val="tx1"/>
            </a:solidFill>
            <a:round/>
            <a:headEnd/>
            <a:tailEnd type="triangle" w="med" len="med"/>
          </a:ln>
          <a:effectLst/>
        </p:spPr>
        <p:txBody>
          <a:bodyPr/>
          <a:lstStyle/>
          <a:p>
            <a:endParaRPr lang="zh-CN" altLang="en-US"/>
          </a:p>
        </p:txBody>
      </p:sp>
      <p:sp>
        <p:nvSpPr>
          <p:cNvPr id="181251" name="Line 3"/>
          <p:cNvSpPr>
            <a:spLocks noChangeShapeType="1"/>
          </p:cNvSpPr>
          <p:nvPr/>
        </p:nvSpPr>
        <p:spPr bwMode="auto">
          <a:xfrm flipV="1">
            <a:off x="1260475" y="1639888"/>
            <a:ext cx="431800" cy="719137"/>
          </a:xfrm>
          <a:prstGeom prst="line">
            <a:avLst/>
          </a:prstGeom>
          <a:noFill/>
          <a:ln w="22225">
            <a:solidFill>
              <a:schemeClr val="tx1"/>
            </a:solidFill>
            <a:round/>
            <a:headEnd/>
            <a:tailEnd type="triangle" w="med" len="med"/>
          </a:ln>
          <a:effectLst/>
        </p:spPr>
        <p:txBody>
          <a:bodyPr/>
          <a:lstStyle/>
          <a:p>
            <a:endParaRPr lang="zh-CN" altLang="en-US"/>
          </a:p>
        </p:txBody>
      </p:sp>
      <p:sp>
        <p:nvSpPr>
          <p:cNvPr id="181252" name="Line 4"/>
          <p:cNvSpPr>
            <a:spLocks noChangeShapeType="1"/>
          </p:cNvSpPr>
          <p:nvPr/>
        </p:nvSpPr>
        <p:spPr bwMode="auto">
          <a:xfrm>
            <a:off x="1692275" y="1639888"/>
            <a:ext cx="1150938" cy="0"/>
          </a:xfrm>
          <a:prstGeom prst="line">
            <a:avLst/>
          </a:prstGeom>
          <a:noFill/>
          <a:ln w="19050">
            <a:solidFill>
              <a:schemeClr val="tx1"/>
            </a:solidFill>
            <a:prstDash val="sysDot"/>
            <a:round/>
            <a:headEnd/>
            <a:tailEnd/>
          </a:ln>
          <a:effectLst/>
        </p:spPr>
        <p:txBody>
          <a:bodyPr/>
          <a:lstStyle/>
          <a:p>
            <a:endParaRPr lang="zh-CN" altLang="en-US"/>
          </a:p>
        </p:txBody>
      </p:sp>
      <p:sp>
        <p:nvSpPr>
          <p:cNvPr id="181253" name="Line 5"/>
          <p:cNvSpPr>
            <a:spLocks noChangeShapeType="1"/>
          </p:cNvSpPr>
          <p:nvPr/>
        </p:nvSpPr>
        <p:spPr bwMode="auto">
          <a:xfrm flipV="1">
            <a:off x="2413000" y="1639888"/>
            <a:ext cx="431800" cy="719137"/>
          </a:xfrm>
          <a:prstGeom prst="line">
            <a:avLst/>
          </a:prstGeom>
          <a:noFill/>
          <a:ln w="19050">
            <a:solidFill>
              <a:schemeClr val="tx1"/>
            </a:solidFill>
            <a:prstDash val="sysDot"/>
            <a:round/>
            <a:headEnd/>
            <a:tailEnd/>
          </a:ln>
          <a:effectLst/>
        </p:spPr>
        <p:txBody>
          <a:bodyPr/>
          <a:lstStyle/>
          <a:p>
            <a:endParaRPr lang="zh-CN" altLang="en-US"/>
          </a:p>
        </p:txBody>
      </p:sp>
      <p:sp>
        <p:nvSpPr>
          <p:cNvPr id="181254" name="Line 6"/>
          <p:cNvSpPr>
            <a:spLocks noChangeShapeType="1"/>
          </p:cNvSpPr>
          <p:nvPr/>
        </p:nvSpPr>
        <p:spPr bwMode="auto">
          <a:xfrm flipV="1">
            <a:off x="1260475" y="1639888"/>
            <a:ext cx="1584325" cy="719137"/>
          </a:xfrm>
          <a:prstGeom prst="line">
            <a:avLst/>
          </a:prstGeom>
          <a:noFill/>
          <a:ln w="22225">
            <a:solidFill>
              <a:schemeClr val="tx1"/>
            </a:solidFill>
            <a:round/>
            <a:headEnd/>
            <a:tailEnd type="triangle" w="med" len="med"/>
          </a:ln>
          <a:effectLst/>
        </p:spPr>
        <p:txBody>
          <a:bodyPr/>
          <a:lstStyle/>
          <a:p>
            <a:endParaRPr lang="zh-CN" altLang="en-US"/>
          </a:p>
        </p:txBody>
      </p:sp>
      <p:graphicFrame>
        <p:nvGraphicFramePr>
          <p:cNvPr id="181255" name="Object 7"/>
          <p:cNvGraphicFramePr>
            <a:graphicFrameLocks noChangeAspect="1"/>
          </p:cNvGraphicFramePr>
          <p:nvPr/>
        </p:nvGraphicFramePr>
        <p:xfrm>
          <a:off x="1044575" y="1665288"/>
          <a:ext cx="406400" cy="431800"/>
        </p:xfrm>
        <a:graphic>
          <a:graphicData uri="http://schemas.openxmlformats.org/presentationml/2006/ole">
            <p:oleObj spid="_x0000_s181255" name="公式" r:id="rId3" imgW="406080" imgH="431640" progId="Equation.3">
              <p:embed/>
            </p:oleObj>
          </a:graphicData>
        </a:graphic>
      </p:graphicFrame>
      <p:graphicFrame>
        <p:nvGraphicFramePr>
          <p:cNvPr id="181256" name="Object 8"/>
          <p:cNvGraphicFramePr>
            <a:graphicFrameLocks noChangeAspect="1"/>
          </p:cNvGraphicFramePr>
          <p:nvPr/>
        </p:nvGraphicFramePr>
        <p:xfrm>
          <a:off x="1692275" y="2406650"/>
          <a:ext cx="355600" cy="431800"/>
        </p:xfrm>
        <a:graphic>
          <a:graphicData uri="http://schemas.openxmlformats.org/presentationml/2006/ole">
            <p:oleObj spid="_x0000_s181256" name="公式" r:id="rId4" imgW="355320" imgH="431640" progId="Equation.3">
              <p:embed/>
            </p:oleObj>
          </a:graphicData>
        </a:graphic>
      </p:graphicFrame>
      <p:graphicFrame>
        <p:nvGraphicFramePr>
          <p:cNvPr id="181257" name="Object 9"/>
          <p:cNvGraphicFramePr>
            <a:graphicFrameLocks noChangeAspect="1"/>
          </p:cNvGraphicFramePr>
          <p:nvPr/>
        </p:nvGraphicFramePr>
        <p:xfrm>
          <a:off x="2903538" y="1393825"/>
          <a:ext cx="292100" cy="342900"/>
        </p:xfrm>
        <a:graphic>
          <a:graphicData uri="http://schemas.openxmlformats.org/presentationml/2006/ole">
            <p:oleObj spid="_x0000_s181257" name="公式" r:id="rId5" imgW="291960" imgH="342720" progId="Equation.3">
              <p:embed/>
            </p:oleObj>
          </a:graphicData>
        </a:graphic>
      </p:graphicFrame>
      <p:sp>
        <p:nvSpPr>
          <p:cNvPr id="181258" name="Line 10"/>
          <p:cNvSpPr>
            <a:spLocks noChangeShapeType="1"/>
          </p:cNvSpPr>
          <p:nvPr/>
        </p:nvSpPr>
        <p:spPr bwMode="auto">
          <a:xfrm>
            <a:off x="5680075" y="2262188"/>
            <a:ext cx="1152525" cy="0"/>
          </a:xfrm>
          <a:prstGeom prst="line">
            <a:avLst/>
          </a:prstGeom>
          <a:noFill/>
          <a:ln w="22225">
            <a:solidFill>
              <a:schemeClr val="tx1"/>
            </a:solidFill>
            <a:round/>
            <a:headEnd/>
            <a:tailEnd type="triangle" w="med" len="med"/>
          </a:ln>
          <a:effectLst/>
        </p:spPr>
        <p:txBody>
          <a:bodyPr/>
          <a:lstStyle/>
          <a:p>
            <a:endParaRPr lang="zh-CN" altLang="en-US"/>
          </a:p>
        </p:txBody>
      </p:sp>
      <p:sp>
        <p:nvSpPr>
          <p:cNvPr id="181259" name="Line 11"/>
          <p:cNvSpPr>
            <a:spLocks noChangeShapeType="1"/>
          </p:cNvSpPr>
          <p:nvPr/>
        </p:nvSpPr>
        <p:spPr bwMode="auto">
          <a:xfrm flipV="1">
            <a:off x="6829425" y="1543050"/>
            <a:ext cx="431800" cy="719138"/>
          </a:xfrm>
          <a:prstGeom prst="line">
            <a:avLst/>
          </a:prstGeom>
          <a:noFill/>
          <a:ln w="22225">
            <a:solidFill>
              <a:schemeClr val="tx1"/>
            </a:solidFill>
            <a:round/>
            <a:headEnd/>
            <a:tailEnd type="triangle" w="med" len="med"/>
          </a:ln>
          <a:effectLst/>
        </p:spPr>
        <p:txBody>
          <a:bodyPr/>
          <a:lstStyle/>
          <a:p>
            <a:endParaRPr lang="zh-CN" altLang="en-US"/>
          </a:p>
        </p:txBody>
      </p:sp>
      <p:sp>
        <p:nvSpPr>
          <p:cNvPr id="181260" name="Line 12"/>
          <p:cNvSpPr>
            <a:spLocks noChangeShapeType="1"/>
          </p:cNvSpPr>
          <p:nvPr/>
        </p:nvSpPr>
        <p:spPr bwMode="auto">
          <a:xfrm flipV="1">
            <a:off x="5680075" y="1543050"/>
            <a:ext cx="1584325" cy="719138"/>
          </a:xfrm>
          <a:prstGeom prst="line">
            <a:avLst/>
          </a:prstGeom>
          <a:noFill/>
          <a:ln w="22225">
            <a:solidFill>
              <a:schemeClr val="tx1"/>
            </a:solidFill>
            <a:round/>
            <a:headEnd/>
            <a:tailEnd type="triangle" w="med" len="med"/>
          </a:ln>
          <a:effectLst/>
        </p:spPr>
        <p:txBody>
          <a:bodyPr/>
          <a:lstStyle/>
          <a:p>
            <a:endParaRPr lang="zh-CN" altLang="en-US"/>
          </a:p>
        </p:txBody>
      </p:sp>
      <p:graphicFrame>
        <p:nvGraphicFramePr>
          <p:cNvPr id="181261" name="Object 13"/>
          <p:cNvGraphicFramePr>
            <a:graphicFrameLocks noChangeAspect="1"/>
          </p:cNvGraphicFramePr>
          <p:nvPr/>
        </p:nvGraphicFramePr>
        <p:xfrm>
          <a:off x="7045325" y="1817688"/>
          <a:ext cx="406400" cy="431800"/>
        </p:xfrm>
        <a:graphic>
          <a:graphicData uri="http://schemas.openxmlformats.org/presentationml/2006/ole">
            <p:oleObj spid="_x0000_s181261" name="公式" r:id="rId6" imgW="406080" imgH="431640" progId="Equation.3">
              <p:embed/>
            </p:oleObj>
          </a:graphicData>
        </a:graphic>
      </p:graphicFrame>
      <p:graphicFrame>
        <p:nvGraphicFramePr>
          <p:cNvPr id="181262" name="Object 14"/>
          <p:cNvGraphicFramePr>
            <a:graphicFrameLocks noChangeAspect="1"/>
          </p:cNvGraphicFramePr>
          <p:nvPr/>
        </p:nvGraphicFramePr>
        <p:xfrm>
          <a:off x="6253163" y="2309813"/>
          <a:ext cx="355600" cy="431800"/>
        </p:xfrm>
        <a:graphic>
          <a:graphicData uri="http://schemas.openxmlformats.org/presentationml/2006/ole">
            <p:oleObj spid="_x0000_s181262" name="公式" r:id="rId7" imgW="355320" imgH="431640" progId="Equation.3">
              <p:embed/>
            </p:oleObj>
          </a:graphicData>
        </a:graphic>
      </p:graphicFrame>
      <p:graphicFrame>
        <p:nvGraphicFramePr>
          <p:cNvPr id="181263" name="Object 15"/>
          <p:cNvGraphicFramePr>
            <a:graphicFrameLocks noChangeAspect="1"/>
          </p:cNvGraphicFramePr>
          <p:nvPr/>
        </p:nvGraphicFramePr>
        <p:xfrm>
          <a:off x="6240463" y="1536700"/>
          <a:ext cx="292100" cy="342900"/>
        </p:xfrm>
        <a:graphic>
          <a:graphicData uri="http://schemas.openxmlformats.org/presentationml/2006/ole">
            <p:oleObj spid="_x0000_s181263" name="公式" r:id="rId8" imgW="291960" imgH="342720" progId="Equation.3">
              <p:embed/>
            </p:oleObj>
          </a:graphicData>
        </a:graphic>
      </p:graphicFrame>
      <p:sp>
        <p:nvSpPr>
          <p:cNvPr id="181264" name="Rectangle 16"/>
          <p:cNvSpPr>
            <a:spLocks noChangeArrowheads="1"/>
          </p:cNvSpPr>
          <p:nvPr/>
        </p:nvSpPr>
        <p:spPr bwMode="auto">
          <a:xfrm>
            <a:off x="900113" y="3054350"/>
            <a:ext cx="3959225" cy="519113"/>
          </a:xfrm>
          <a:prstGeom prst="rect">
            <a:avLst/>
          </a:prstGeom>
          <a:noFill/>
          <a:ln w="9525">
            <a:noFill/>
            <a:miter lim="800000"/>
            <a:headEnd/>
            <a:tailEnd/>
          </a:ln>
          <a:effectLst/>
        </p:spPr>
        <p:txBody>
          <a:bodyPr>
            <a:spAutoFit/>
          </a:bodyPr>
          <a:lstStyle/>
          <a:p>
            <a:r>
              <a:rPr kumimoji="1" lang="en-US" altLang="zh-CN" sz="2800" b="1"/>
              <a:t>Parallelogram law</a:t>
            </a:r>
            <a:endParaRPr kumimoji="1" lang="en-US" sz="2800" b="1"/>
          </a:p>
        </p:txBody>
      </p:sp>
      <p:sp>
        <p:nvSpPr>
          <p:cNvPr id="181265" name="Rectangle 17"/>
          <p:cNvSpPr>
            <a:spLocks noChangeArrowheads="1"/>
          </p:cNvSpPr>
          <p:nvPr/>
        </p:nvSpPr>
        <p:spPr bwMode="auto">
          <a:xfrm>
            <a:off x="5580063" y="2981325"/>
            <a:ext cx="2808287" cy="519113"/>
          </a:xfrm>
          <a:prstGeom prst="rect">
            <a:avLst/>
          </a:prstGeom>
          <a:noFill/>
          <a:ln w="9525">
            <a:noFill/>
            <a:miter lim="800000"/>
            <a:headEnd/>
            <a:tailEnd/>
          </a:ln>
          <a:effectLst/>
        </p:spPr>
        <p:txBody>
          <a:bodyPr>
            <a:spAutoFit/>
          </a:bodyPr>
          <a:lstStyle/>
          <a:p>
            <a:r>
              <a:rPr kumimoji="1" lang="en-US" altLang="zh-CN" sz="2800" b="1"/>
              <a:t>triangle law</a:t>
            </a:r>
            <a:endParaRPr kumimoji="1" lang="en-US" sz="2800" b="1"/>
          </a:p>
        </p:txBody>
      </p:sp>
      <p:sp>
        <p:nvSpPr>
          <p:cNvPr id="181266" name="Rectangle 18"/>
          <p:cNvSpPr>
            <a:spLocks noChangeArrowheads="1"/>
          </p:cNvSpPr>
          <p:nvPr/>
        </p:nvSpPr>
        <p:spPr bwMode="auto">
          <a:xfrm>
            <a:off x="466725" y="549275"/>
            <a:ext cx="7777163" cy="519113"/>
          </a:xfrm>
          <a:prstGeom prst="rect">
            <a:avLst/>
          </a:prstGeom>
          <a:noFill/>
          <a:ln w="9525">
            <a:noFill/>
            <a:miter lim="800000"/>
            <a:headEnd/>
            <a:tailEnd/>
          </a:ln>
          <a:effectLst/>
        </p:spPr>
        <p:txBody>
          <a:bodyPr>
            <a:spAutoFit/>
          </a:bodyPr>
          <a:lstStyle/>
          <a:p>
            <a:pPr lvl="1">
              <a:spcBef>
                <a:spcPct val="45000"/>
              </a:spcBef>
              <a:buFontTx/>
              <a:buChar char="•"/>
            </a:pPr>
            <a:r>
              <a:rPr kumimoji="1" lang="zh-CN" altLang="en-US" sz="2800" b="1">
                <a:latin typeface="Times New Roman" pitchFamily="18" charset="0"/>
              </a:rPr>
              <a:t> </a:t>
            </a:r>
            <a:r>
              <a:rPr kumimoji="1" lang="en-US" altLang="zh-CN" sz="2800" b="1"/>
              <a:t>parallelogram or triangle law </a:t>
            </a:r>
            <a:endParaRPr kumimoji="1" lang="zh-CN" altLang="zh-CN" sz="2800" b="1"/>
          </a:p>
        </p:txBody>
      </p:sp>
      <p:graphicFrame>
        <p:nvGraphicFramePr>
          <p:cNvPr id="181272" name="Object 24"/>
          <p:cNvGraphicFramePr>
            <a:graphicFrameLocks noChangeAspect="1"/>
          </p:cNvGraphicFramePr>
          <p:nvPr/>
        </p:nvGraphicFramePr>
        <p:xfrm>
          <a:off x="1547813" y="4076700"/>
          <a:ext cx="2082800" cy="342900"/>
        </p:xfrm>
        <a:graphic>
          <a:graphicData uri="http://schemas.openxmlformats.org/presentationml/2006/ole">
            <p:oleObj spid="_x0000_s181272" name="公式" r:id="rId9" imgW="2082600" imgH="342720" progId="Equation.3">
              <p:embed/>
            </p:oleObj>
          </a:graphicData>
        </a:graphic>
      </p:graphicFrame>
      <p:graphicFrame>
        <p:nvGraphicFramePr>
          <p:cNvPr id="181273" name="Object 25"/>
          <p:cNvGraphicFramePr>
            <a:graphicFrameLocks noChangeAspect="1"/>
          </p:cNvGraphicFramePr>
          <p:nvPr/>
        </p:nvGraphicFramePr>
        <p:xfrm>
          <a:off x="1258888" y="4797425"/>
          <a:ext cx="3644900" cy="431800"/>
        </p:xfrm>
        <a:graphic>
          <a:graphicData uri="http://schemas.openxmlformats.org/presentationml/2006/ole">
            <p:oleObj spid="_x0000_s181273" name="公式" r:id="rId10" imgW="3644640" imgH="431640" progId="Equation.3">
              <p:embed/>
            </p:oleObj>
          </a:graphicData>
        </a:graphic>
      </p:graphicFrame>
      <p:graphicFrame>
        <p:nvGraphicFramePr>
          <p:cNvPr id="181274" name="Object 26"/>
          <p:cNvGraphicFramePr>
            <a:graphicFrameLocks noChangeAspect="1"/>
          </p:cNvGraphicFramePr>
          <p:nvPr/>
        </p:nvGraphicFramePr>
        <p:xfrm>
          <a:off x="1835150" y="5516563"/>
          <a:ext cx="2349500" cy="355600"/>
        </p:xfrm>
        <a:graphic>
          <a:graphicData uri="http://schemas.openxmlformats.org/presentationml/2006/ole">
            <p:oleObj spid="_x0000_s181274" name="公式" r:id="rId11" imgW="2349360" imgH="355320" progId="Equation.3">
              <p:embed/>
            </p:oleObj>
          </a:graphicData>
        </a:graphic>
      </p:graphicFrame>
      <p:grpSp>
        <p:nvGrpSpPr>
          <p:cNvPr id="181275" name="Group 27"/>
          <p:cNvGrpSpPr>
            <a:grpSpLocks/>
          </p:cNvGrpSpPr>
          <p:nvPr/>
        </p:nvGrpSpPr>
        <p:grpSpPr bwMode="auto">
          <a:xfrm>
            <a:off x="6156325" y="4365625"/>
            <a:ext cx="1143000" cy="1187450"/>
            <a:chOff x="3969" y="2523"/>
            <a:chExt cx="720" cy="748"/>
          </a:xfrm>
        </p:grpSpPr>
        <p:sp>
          <p:nvSpPr>
            <p:cNvPr id="181276" name="Line 28"/>
            <p:cNvSpPr>
              <a:spLocks noChangeShapeType="1"/>
            </p:cNvSpPr>
            <p:nvPr/>
          </p:nvSpPr>
          <p:spPr bwMode="auto">
            <a:xfrm>
              <a:off x="3969" y="3113"/>
              <a:ext cx="499" cy="0"/>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sp>
          <p:nvSpPr>
            <p:cNvPr id="181277" name="Line 29"/>
            <p:cNvSpPr>
              <a:spLocks noChangeShapeType="1"/>
            </p:cNvSpPr>
            <p:nvPr/>
          </p:nvSpPr>
          <p:spPr bwMode="auto">
            <a:xfrm flipV="1">
              <a:off x="3969" y="2704"/>
              <a:ext cx="317" cy="409"/>
            </a:xfrm>
            <a:prstGeom prst="line">
              <a:avLst/>
            </a:prstGeom>
            <a:noFill/>
            <a:ln w="9525">
              <a:solidFill>
                <a:schemeClr val="tx1"/>
              </a:solidFill>
              <a:round/>
              <a:headEnd/>
              <a:tailEnd type="triangle" w="med" len="med"/>
            </a:ln>
            <a:effectLst/>
          </p:spPr>
          <p:txBody>
            <a:bodyPr lIns="90000" tIns="46800" rIns="90000" bIns="46800"/>
            <a:lstStyle/>
            <a:p>
              <a:endParaRPr lang="zh-CN" altLang="en-US"/>
            </a:p>
          </p:txBody>
        </p:sp>
        <p:graphicFrame>
          <p:nvGraphicFramePr>
            <p:cNvPr id="181278" name="Object 30"/>
            <p:cNvGraphicFramePr>
              <a:graphicFrameLocks noChangeAspect="1"/>
            </p:cNvGraphicFramePr>
            <p:nvPr/>
          </p:nvGraphicFramePr>
          <p:xfrm>
            <a:off x="4505" y="3055"/>
            <a:ext cx="184" cy="216"/>
          </p:xfrm>
          <a:graphic>
            <a:graphicData uri="http://schemas.openxmlformats.org/presentationml/2006/ole">
              <p:oleObj spid="_x0000_s181278" name="公式" r:id="rId12" imgW="291960" imgH="342720" progId="Equation.3">
                <p:embed/>
              </p:oleObj>
            </a:graphicData>
          </a:graphic>
        </p:graphicFrame>
        <p:graphicFrame>
          <p:nvGraphicFramePr>
            <p:cNvPr id="181279" name="Object 31"/>
            <p:cNvGraphicFramePr>
              <a:graphicFrameLocks noChangeAspect="1"/>
            </p:cNvGraphicFramePr>
            <p:nvPr/>
          </p:nvGraphicFramePr>
          <p:xfrm>
            <a:off x="4377" y="2523"/>
            <a:ext cx="184" cy="216"/>
          </p:xfrm>
          <a:graphic>
            <a:graphicData uri="http://schemas.openxmlformats.org/presentationml/2006/ole">
              <p:oleObj spid="_x0000_s181279" name="公式" r:id="rId13" imgW="291960" imgH="342720" progId="Equation.3">
                <p:embed/>
              </p:oleObj>
            </a:graphicData>
          </a:graphic>
        </p:graphicFrame>
        <p:sp>
          <p:nvSpPr>
            <p:cNvPr id="181280" name="Arc 32"/>
            <p:cNvSpPr>
              <a:spLocks/>
            </p:cNvSpPr>
            <p:nvPr/>
          </p:nvSpPr>
          <p:spPr bwMode="auto">
            <a:xfrm>
              <a:off x="4096" y="2967"/>
              <a:ext cx="45" cy="13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a:effectLst/>
          </p:spPr>
          <p:txBody>
            <a:bodyPr wrap="none" lIns="90000" tIns="46800" rIns="90000" bIns="46800" anchor="ctr"/>
            <a:lstStyle/>
            <a:p>
              <a:endParaRPr lang="zh-CN" altLang="en-US"/>
            </a:p>
          </p:txBody>
        </p:sp>
        <p:graphicFrame>
          <p:nvGraphicFramePr>
            <p:cNvPr id="181281" name="Object 33"/>
            <p:cNvGraphicFramePr>
              <a:graphicFrameLocks noChangeAspect="1"/>
            </p:cNvGraphicFramePr>
            <p:nvPr/>
          </p:nvGraphicFramePr>
          <p:xfrm>
            <a:off x="4195" y="2840"/>
            <a:ext cx="152" cy="200"/>
          </p:xfrm>
          <a:graphic>
            <a:graphicData uri="http://schemas.openxmlformats.org/presentationml/2006/ole">
              <p:oleObj spid="_x0000_s181281" name="公式" r:id="rId14" imgW="241200" imgH="317160" progId="Equation.3">
                <p:embed/>
              </p:oleObj>
            </a:graphicData>
          </a:graphic>
        </p:graphicFrame>
      </p:grpSp>
      <p:graphicFrame>
        <p:nvGraphicFramePr>
          <p:cNvPr id="181282" name="Object 34"/>
          <p:cNvGraphicFramePr>
            <a:graphicFrameLocks noChangeAspect="1"/>
          </p:cNvGraphicFramePr>
          <p:nvPr/>
        </p:nvGraphicFramePr>
        <p:xfrm>
          <a:off x="1785938" y="6165850"/>
          <a:ext cx="2425700" cy="355600"/>
        </p:xfrm>
        <a:graphic>
          <a:graphicData uri="http://schemas.openxmlformats.org/presentationml/2006/ole">
            <p:oleObj spid="_x0000_s181282" name="公式" r:id="rId15" imgW="2425680" imgH="35532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81266"/>
                                        </p:tgtEl>
                                        <p:attrNameLst>
                                          <p:attrName>style.visibility</p:attrName>
                                        </p:attrNameLst>
                                      </p:cBhvr>
                                      <p:to>
                                        <p:strVal val="visible"/>
                                      </p:to>
                                    </p:set>
                                    <p:animEffect transition="in" filter="box(in)">
                                      <p:cBhvr>
                                        <p:cTn id="7" dur="500"/>
                                        <p:tgtEl>
                                          <p:spTgt spid="18126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81264"/>
                                        </p:tgtEl>
                                        <p:attrNameLst>
                                          <p:attrName>style.visibility</p:attrName>
                                        </p:attrNameLst>
                                      </p:cBhvr>
                                      <p:to>
                                        <p:strVal val="visible"/>
                                      </p:to>
                                    </p:set>
                                    <p:animEffect transition="in" filter="box(in)">
                                      <p:cBhvr>
                                        <p:cTn id="12" dur="500"/>
                                        <p:tgtEl>
                                          <p:spTgt spid="1812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1250"/>
                                        </p:tgtEl>
                                        <p:attrNameLst>
                                          <p:attrName>style.visibility</p:attrName>
                                        </p:attrNameLst>
                                      </p:cBhvr>
                                      <p:to>
                                        <p:strVal val="visible"/>
                                      </p:to>
                                    </p:set>
                                    <p:animEffect transition="in" filter="wipe(left)">
                                      <p:cBhvr>
                                        <p:cTn id="17" dur="500"/>
                                        <p:tgtEl>
                                          <p:spTgt spid="181250"/>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181256"/>
                                        </p:tgtEl>
                                        <p:attrNameLst>
                                          <p:attrName>style.visibility</p:attrName>
                                        </p:attrNameLst>
                                      </p:cBhvr>
                                      <p:to>
                                        <p:strVal val="visible"/>
                                      </p:to>
                                    </p:set>
                                    <p:animEffect transition="in" filter="wipe(left)">
                                      <p:cBhvr>
                                        <p:cTn id="21" dur="500"/>
                                        <p:tgtEl>
                                          <p:spTgt spid="18125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81251"/>
                                        </p:tgtEl>
                                        <p:attrNameLst>
                                          <p:attrName>style.visibility</p:attrName>
                                        </p:attrNameLst>
                                      </p:cBhvr>
                                      <p:to>
                                        <p:strVal val="visible"/>
                                      </p:to>
                                    </p:set>
                                    <p:animEffect transition="in" filter="wipe(down)">
                                      <p:cBhvr>
                                        <p:cTn id="26" dur="500"/>
                                        <p:tgtEl>
                                          <p:spTgt spid="181251"/>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181255"/>
                                        </p:tgtEl>
                                        <p:attrNameLst>
                                          <p:attrName>style.visibility</p:attrName>
                                        </p:attrNameLst>
                                      </p:cBhvr>
                                      <p:to>
                                        <p:strVal val="visible"/>
                                      </p:to>
                                    </p:set>
                                    <p:animEffect transition="in" filter="wipe(down)">
                                      <p:cBhvr>
                                        <p:cTn id="30" dur="500"/>
                                        <p:tgtEl>
                                          <p:spTgt spid="18125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81253"/>
                                        </p:tgtEl>
                                        <p:attrNameLst>
                                          <p:attrName>style.visibility</p:attrName>
                                        </p:attrNameLst>
                                      </p:cBhvr>
                                      <p:to>
                                        <p:strVal val="visible"/>
                                      </p:to>
                                    </p:set>
                                    <p:animEffect transition="in" filter="wipe(down)">
                                      <p:cBhvr>
                                        <p:cTn id="35" dur="500"/>
                                        <p:tgtEl>
                                          <p:spTgt spid="181253"/>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81252"/>
                                        </p:tgtEl>
                                        <p:attrNameLst>
                                          <p:attrName>style.visibility</p:attrName>
                                        </p:attrNameLst>
                                      </p:cBhvr>
                                      <p:to>
                                        <p:strVal val="visible"/>
                                      </p:to>
                                    </p:set>
                                    <p:animEffect transition="in" filter="wipe(left)">
                                      <p:cBhvr>
                                        <p:cTn id="39" dur="500"/>
                                        <p:tgtEl>
                                          <p:spTgt spid="181252"/>
                                        </p:tgtEl>
                                      </p:cBhvr>
                                    </p:animEffect>
                                  </p:childTnLst>
                                </p:cTn>
                              </p:par>
                            </p:childTnLst>
                          </p:cTn>
                        </p:par>
                        <p:par>
                          <p:cTn id="40" fill="hold">
                            <p:stCondLst>
                              <p:cond delay="1000"/>
                            </p:stCondLst>
                            <p:childTnLst>
                              <p:par>
                                <p:cTn id="41" presetID="22" presetClass="entr" presetSubtype="4" fill="hold" grpId="0" nodeType="afterEffect">
                                  <p:stCondLst>
                                    <p:cond delay="0"/>
                                  </p:stCondLst>
                                  <p:childTnLst>
                                    <p:set>
                                      <p:cBhvr>
                                        <p:cTn id="42" dur="1" fill="hold">
                                          <p:stCondLst>
                                            <p:cond delay="0"/>
                                          </p:stCondLst>
                                        </p:cTn>
                                        <p:tgtEl>
                                          <p:spTgt spid="181254"/>
                                        </p:tgtEl>
                                        <p:attrNameLst>
                                          <p:attrName>style.visibility</p:attrName>
                                        </p:attrNameLst>
                                      </p:cBhvr>
                                      <p:to>
                                        <p:strVal val="visible"/>
                                      </p:to>
                                    </p:set>
                                    <p:animEffect transition="in" filter="wipe(down)">
                                      <p:cBhvr>
                                        <p:cTn id="43" dur="500"/>
                                        <p:tgtEl>
                                          <p:spTgt spid="181254"/>
                                        </p:tgtEl>
                                      </p:cBhvr>
                                    </p:animEffect>
                                  </p:childTnLst>
                                </p:cTn>
                              </p:par>
                            </p:childTnLst>
                          </p:cTn>
                        </p:par>
                        <p:par>
                          <p:cTn id="44" fill="hold">
                            <p:stCondLst>
                              <p:cond delay="1500"/>
                            </p:stCondLst>
                            <p:childTnLst>
                              <p:par>
                                <p:cTn id="45" presetID="22" presetClass="entr" presetSubtype="4" fill="hold" nodeType="afterEffect">
                                  <p:stCondLst>
                                    <p:cond delay="0"/>
                                  </p:stCondLst>
                                  <p:childTnLst>
                                    <p:set>
                                      <p:cBhvr>
                                        <p:cTn id="46" dur="1" fill="hold">
                                          <p:stCondLst>
                                            <p:cond delay="0"/>
                                          </p:stCondLst>
                                        </p:cTn>
                                        <p:tgtEl>
                                          <p:spTgt spid="181257"/>
                                        </p:tgtEl>
                                        <p:attrNameLst>
                                          <p:attrName>style.visibility</p:attrName>
                                        </p:attrNameLst>
                                      </p:cBhvr>
                                      <p:to>
                                        <p:strVal val="visible"/>
                                      </p:to>
                                    </p:set>
                                    <p:animEffect transition="in" filter="wipe(down)">
                                      <p:cBhvr>
                                        <p:cTn id="47" dur="500"/>
                                        <p:tgtEl>
                                          <p:spTgt spid="18125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81265"/>
                                        </p:tgtEl>
                                        <p:attrNameLst>
                                          <p:attrName>style.visibility</p:attrName>
                                        </p:attrNameLst>
                                      </p:cBhvr>
                                      <p:to>
                                        <p:strVal val="visible"/>
                                      </p:to>
                                    </p:set>
                                    <p:animEffect transition="in" filter="box(in)">
                                      <p:cBhvr>
                                        <p:cTn id="52" dur="500"/>
                                        <p:tgtEl>
                                          <p:spTgt spid="18126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1258"/>
                                        </p:tgtEl>
                                        <p:attrNameLst>
                                          <p:attrName>style.visibility</p:attrName>
                                        </p:attrNameLst>
                                      </p:cBhvr>
                                      <p:to>
                                        <p:strVal val="visible"/>
                                      </p:to>
                                    </p:set>
                                    <p:animEffect transition="in" filter="wipe(left)">
                                      <p:cBhvr>
                                        <p:cTn id="57" dur="500"/>
                                        <p:tgtEl>
                                          <p:spTgt spid="181258"/>
                                        </p:tgtEl>
                                      </p:cBhvr>
                                    </p:animEffect>
                                  </p:childTnLst>
                                </p:cTn>
                              </p:par>
                            </p:childTnLst>
                          </p:cTn>
                        </p:par>
                        <p:par>
                          <p:cTn id="58" fill="hold">
                            <p:stCondLst>
                              <p:cond delay="500"/>
                            </p:stCondLst>
                            <p:childTnLst>
                              <p:par>
                                <p:cTn id="59" presetID="22" presetClass="entr" presetSubtype="4" fill="hold" nodeType="afterEffect">
                                  <p:stCondLst>
                                    <p:cond delay="0"/>
                                  </p:stCondLst>
                                  <p:childTnLst>
                                    <p:set>
                                      <p:cBhvr>
                                        <p:cTn id="60" dur="1" fill="hold">
                                          <p:stCondLst>
                                            <p:cond delay="0"/>
                                          </p:stCondLst>
                                        </p:cTn>
                                        <p:tgtEl>
                                          <p:spTgt spid="181262"/>
                                        </p:tgtEl>
                                        <p:attrNameLst>
                                          <p:attrName>style.visibility</p:attrName>
                                        </p:attrNameLst>
                                      </p:cBhvr>
                                      <p:to>
                                        <p:strVal val="visible"/>
                                      </p:to>
                                    </p:set>
                                    <p:animEffect transition="in" filter="wipe(down)">
                                      <p:cBhvr>
                                        <p:cTn id="61" dur="500"/>
                                        <p:tgtEl>
                                          <p:spTgt spid="18126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81259"/>
                                        </p:tgtEl>
                                        <p:attrNameLst>
                                          <p:attrName>style.visibility</p:attrName>
                                        </p:attrNameLst>
                                      </p:cBhvr>
                                      <p:to>
                                        <p:strVal val="visible"/>
                                      </p:to>
                                    </p:set>
                                    <p:animEffect transition="in" filter="wipe(down)">
                                      <p:cBhvr>
                                        <p:cTn id="66" dur="500"/>
                                        <p:tgtEl>
                                          <p:spTgt spid="181259"/>
                                        </p:tgtEl>
                                      </p:cBhvr>
                                    </p:animEffect>
                                  </p:childTnLst>
                                </p:cTn>
                              </p:par>
                            </p:childTnLst>
                          </p:cTn>
                        </p:par>
                        <p:par>
                          <p:cTn id="67" fill="hold">
                            <p:stCondLst>
                              <p:cond delay="500"/>
                            </p:stCondLst>
                            <p:childTnLst>
                              <p:par>
                                <p:cTn id="68" presetID="22" presetClass="entr" presetSubtype="4" fill="hold" nodeType="afterEffect">
                                  <p:stCondLst>
                                    <p:cond delay="0"/>
                                  </p:stCondLst>
                                  <p:childTnLst>
                                    <p:set>
                                      <p:cBhvr>
                                        <p:cTn id="69" dur="1" fill="hold">
                                          <p:stCondLst>
                                            <p:cond delay="0"/>
                                          </p:stCondLst>
                                        </p:cTn>
                                        <p:tgtEl>
                                          <p:spTgt spid="181261"/>
                                        </p:tgtEl>
                                        <p:attrNameLst>
                                          <p:attrName>style.visibility</p:attrName>
                                        </p:attrNameLst>
                                      </p:cBhvr>
                                      <p:to>
                                        <p:strVal val="visible"/>
                                      </p:to>
                                    </p:set>
                                    <p:animEffect transition="in" filter="wipe(down)">
                                      <p:cBhvr>
                                        <p:cTn id="70" dur="500"/>
                                        <p:tgtEl>
                                          <p:spTgt spid="18126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81260"/>
                                        </p:tgtEl>
                                        <p:attrNameLst>
                                          <p:attrName>style.visibility</p:attrName>
                                        </p:attrNameLst>
                                      </p:cBhvr>
                                      <p:to>
                                        <p:strVal val="visible"/>
                                      </p:to>
                                    </p:set>
                                    <p:animEffect transition="in" filter="wipe(down)">
                                      <p:cBhvr>
                                        <p:cTn id="75" dur="500"/>
                                        <p:tgtEl>
                                          <p:spTgt spid="181260"/>
                                        </p:tgtEl>
                                      </p:cBhvr>
                                    </p:animEffect>
                                  </p:childTnLst>
                                </p:cTn>
                              </p:par>
                            </p:childTnLst>
                          </p:cTn>
                        </p:par>
                        <p:par>
                          <p:cTn id="76" fill="hold">
                            <p:stCondLst>
                              <p:cond delay="500"/>
                            </p:stCondLst>
                            <p:childTnLst>
                              <p:par>
                                <p:cTn id="77" presetID="22" presetClass="entr" presetSubtype="4" fill="hold" nodeType="afterEffect">
                                  <p:stCondLst>
                                    <p:cond delay="0"/>
                                  </p:stCondLst>
                                  <p:childTnLst>
                                    <p:set>
                                      <p:cBhvr>
                                        <p:cTn id="78" dur="1" fill="hold">
                                          <p:stCondLst>
                                            <p:cond delay="0"/>
                                          </p:stCondLst>
                                        </p:cTn>
                                        <p:tgtEl>
                                          <p:spTgt spid="181263"/>
                                        </p:tgtEl>
                                        <p:attrNameLst>
                                          <p:attrName>style.visibility</p:attrName>
                                        </p:attrNameLst>
                                      </p:cBhvr>
                                      <p:to>
                                        <p:strVal val="visible"/>
                                      </p:to>
                                    </p:set>
                                    <p:animEffect transition="in" filter="wipe(down)">
                                      <p:cBhvr>
                                        <p:cTn id="79" dur="500"/>
                                        <p:tgtEl>
                                          <p:spTgt spid="181263"/>
                                        </p:tgtEl>
                                      </p:cBhvr>
                                    </p:animEffect>
                                  </p:childTnLst>
                                </p:cTn>
                              </p:par>
                            </p:childTnLst>
                          </p:cTn>
                        </p:par>
                      </p:childTnLst>
                    </p:cTn>
                  </p:par>
                  <p:par>
                    <p:cTn id="80" fill="hold">
                      <p:stCondLst>
                        <p:cond delay="indefinite"/>
                      </p:stCondLst>
                      <p:childTnLst>
                        <p:par>
                          <p:cTn id="81" fill="hold">
                            <p:stCondLst>
                              <p:cond delay="0"/>
                            </p:stCondLst>
                            <p:childTnLst>
                              <p:par>
                                <p:cTn id="82" presetID="18" presetClass="entr" presetSubtype="6" fill="hold" nodeType="clickEffect">
                                  <p:stCondLst>
                                    <p:cond delay="0"/>
                                  </p:stCondLst>
                                  <p:childTnLst>
                                    <p:set>
                                      <p:cBhvr>
                                        <p:cTn id="83" dur="1" fill="hold">
                                          <p:stCondLst>
                                            <p:cond delay="0"/>
                                          </p:stCondLst>
                                        </p:cTn>
                                        <p:tgtEl>
                                          <p:spTgt spid="181272"/>
                                        </p:tgtEl>
                                        <p:attrNameLst>
                                          <p:attrName>style.visibility</p:attrName>
                                        </p:attrNameLst>
                                      </p:cBhvr>
                                      <p:to>
                                        <p:strVal val="visible"/>
                                      </p:to>
                                    </p:set>
                                    <p:animEffect transition="in" filter="strips(downRight)">
                                      <p:cBhvr>
                                        <p:cTn id="84" dur="500"/>
                                        <p:tgtEl>
                                          <p:spTgt spid="181272"/>
                                        </p:tgtEl>
                                      </p:cBhvr>
                                    </p:animEffect>
                                  </p:childTnLst>
                                </p:cTn>
                              </p:par>
                            </p:childTnLst>
                          </p:cTn>
                        </p:par>
                      </p:childTnLst>
                    </p:cTn>
                  </p:par>
                  <p:par>
                    <p:cTn id="85" fill="hold">
                      <p:stCondLst>
                        <p:cond delay="indefinite"/>
                      </p:stCondLst>
                      <p:childTnLst>
                        <p:par>
                          <p:cTn id="86" fill="hold">
                            <p:stCondLst>
                              <p:cond delay="0"/>
                            </p:stCondLst>
                            <p:childTnLst>
                              <p:par>
                                <p:cTn id="87" presetID="18" presetClass="entr" presetSubtype="6" fill="hold" nodeType="clickEffect">
                                  <p:stCondLst>
                                    <p:cond delay="0"/>
                                  </p:stCondLst>
                                  <p:childTnLst>
                                    <p:set>
                                      <p:cBhvr>
                                        <p:cTn id="88" dur="1" fill="hold">
                                          <p:stCondLst>
                                            <p:cond delay="0"/>
                                          </p:stCondLst>
                                        </p:cTn>
                                        <p:tgtEl>
                                          <p:spTgt spid="181273"/>
                                        </p:tgtEl>
                                        <p:attrNameLst>
                                          <p:attrName>style.visibility</p:attrName>
                                        </p:attrNameLst>
                                      </p:cBhvr>
                                      <p:to>
                                        <p:strVal val="visible"/>
                                      </p:to>
                                    </p:set>
                                    <p:animEffect transition="in" filter="strips(downRight)">
                                      <p:cBhvr>
                                        <p:cTn id="89" dur="500"/>
                                        <p:tgtEl>
                                          <p:spTgt spid="181273"/>
                                        </p:tgtEl>
                                      </p:cBhvr>
                                    </p:animEffect>
                                  </p:childTnLst>
                                </p:cTn>
                              </p:par>
                            </p:childTnLst>
                          </p:cTn>
                        </p:par>
                      </p:childTnLst>
                    </p:cTn>
                  </p:par>
                  <p:par>
                    <p:cTn id="90" fill="hold">
                      <p:stCondLst>
                        <p:cond delay="indefinite"/>
                      </p:stCondLst>
                      <p:childTnLst>
                        <p:par>
                          <p:cTn id="91" fill="hold">
                            <p:stCondLst>
                              <p:cond delay="0"/>
                            </p:stCondLst>
                            <p:childTnLst>
                              <p:par>
                                <p:cTn id="92" presetID="18" presetClass="entr" presetSubtype="6" fill="hold" nodeType="clickEffect">
                                  <p:stCondLst>
                                    <p:cond delay="0"/>
                                  </p:stCondLst>
                                  <p:childTnLst>
                                    <p:set>
                                      <p:cBhvr>
                                        <p:cTn id="93" dur="1" fill="hold">
                                          <p:stCondLst>
                                            <p:cond delay="0"/>
                                          </p:stCondLst>
                                        </p:cTn>
                                        <p:tgtEl>
                                          <p:spTgt spid="181274"/>
                                        </p:tgtEl>
                                        <p:attrNameLst>
                                          <p:attrName>style.visibility</p:attrName>
                                        </p:attrNameLst>
                                      </p:cBhvr>
                                      <p:to>
                                        <p:strVal val="visible"/>
                                      </p:to>
                                    </p:set>
                                    <p:animEffect transition="in" filter="strips(downRight)">
                                      <p:cBhvr>
                                        <p:cTn id="94" dur="500"/>
                                        <p:tgtEl>
                                          <p:spTgt spid="181274"/>
                                        </p:tgtEl>
                                      </p:cBhvr>
                                    </p:animEffect>
                                  </p:childTnLst>
                                </p:cTn>
                              </p:par>
                            </p:childTnLst>
                          </p:cTn>
                        </p:par>
                        <p:par>
                          <p:cTn id="95" fill="hold">
                            <p:stCondLst>
                              <p:cond delay="500"/>
                            </p:stCondLst>
                            <p:childTnLst>
                              <p:par>
                                <p:cTn id="96" presetID="3" presetClass="entr" presetSubtype="10" fill="hold" nodeType="afterEffect">
                                  <p:stCondLst>
                                    <p:cond delay="0"/>
                                  </p:stCondLst>
                                  <p:childTnLst>
                                    <p:set>
                                      <p:cBhvr>
                                        <p:cTn id="97" dur="1" fill="hold">
                                          <p:stCondLst>
                                            <p:cond delay="0"/>
                                          </p:stCondLst>
                                        </p:cTn>
                                        <p:tgtEl>
                                          <p:spTgt spid="181275"/>
                                        </p:tgtEl>
                                        <p:attrNameLst>
                                          <p:attrName>style.visibility</p:attrName>
                                        </p:attrNameLst>
                                      </p:cBhvr>
                                      <p:to>
                                        <p:strVal val="visible"/>
                                      </p:to>
                                    </p:set>
                                    <p:animEffect transition="in" filter="blinds(horizontal)">
                                      <p:cBhvr>
                                        <p:cTn id="98" dur="500"/>
                                        <p:tgtEl>
                                          <p:spTgt spid="181275"/>
                                        </p:tgtEl>
                                      </p:cBhvr>
                                    </p:animEffect>
                                  </p:childTnLst>
                                </p:cTn>
                              </p:par>
                            </p:childTnLst>
                          </p:cTn>
                        </p:par>
                      </p:childTnLst>
                    </p:cTn>
                  </p:par>
                  <p:par>
                    <p:cTn id="99" fill="hold">
                      <p:stCondLst>
                        <p:cond delay="indefinite"/>
                      </p:stCondLst>
                      <p:childTnLst>
                        <p:par>
                          <p:cTn id="100" fill="hold">
                            <p:stCondLst>
                              <p:cond delay="0"/>
                            </p:stCondLst>
                            <p:childTnLst>
                              <p:par>
                                <p:cTn id="101" presetID="18" presetClass="entr" presetSubtype="6" fill="hold" nodeType="clickEffect">
                                  <p:stCondLst>
                                    <p:cond delay="0"/>
                                  </p:stCondLst>
                                  <p:childTnLst>
                                    <p:set>
                                      <p:cBhvr>
                                        <p:cTn id="102" dur="1" fill="hold">
                                          <p:stCondLst>
                                            <p:cond delay="0"/>
                                          </p:stCondLst>
                                        </p:cTn>
                                        <p:tgtEl>
                                          <p:spTgt spid="181282"/>
                                        </p:tgtEl>
                                        <p:attrNameLst>
                                          <p:attrName>style.visibility</p:attrName>
                                        </p:attrNameLst>
                                      </p:cBhvr>
                                      <p:to>
                                        <p:strVal val="visible"/>
                                      </p:to>
                                    </p:set>
                                    <p:animEffect transition="in" filter="strips(downRight)">
                                      <p:cBhvr>
                                        <p:cTn id="103" dur="500"/>
                                        <p:tgtEl>
                                          <p:spTgt spid="181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animBg="1"/>
      <p:bldP spid="181251" grpId="0" animBg="1"/>
      <p:bldP spid="181252" grpId="0" animBg="1"/>
      <p:bldP spid="181253" grpId="0" animBg="1"/>
      <p:bldP spid="181254" grpId="0" animBg="1"/>
      <p:bldP spid="181258" grpId="0" animBg="1"/>
      <p:bldP spid="181259" grpId="0" animBg="1"/>
      <p:bldP spid="181260" grpId="0" animBg="1"/>
      <p:bldP spid="181264" grpId="0"/>
      <p:bldP spid="181265" grpId="0"/>
      <p:bldP spid="18126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762000" y="304800"/>
            <a:ext cx="7772400" cy="1143000"/>
          </a:xfrm>
        </p:spPr>
        <p:txBody>
          <a:bodyPr/>
          <a:lstStyle/>
          <a:p>
            <a:pPr eaLnBrk="1" hangingPunct="1"/>
            <a:r>
              <a:rPr lang="en-US" altLang="zh-CN" smtClean="0">
                <a:solidFill>
                  <a:srgbClr val="FF9933"/>
                </a:solidFill>
                <a:latin typeface="Arial" charset="0"/>
                <a:cs typeface="Arial" charset="0"/>
              </a:rPr>
              <a:t>Mass vs. Weight</a:t>
            </a:r>
          </a:p>
        </p:txBody>
      </p:sp>
      <p:sp>
        <p:nvSpPr>
          <p:cNvPr id="30722" name="Text Box 5"/>
          <p:cNvSpPr txBox="1">
            <a:spLocks noChangeArrowheads="1"/>
          </p:cNvSpPr>
          <p:nvPr/>
        </p:nvSpPr>
        <p:spPr bwMode="auto">
          <a:xfrm>
            <a:off x="533400" y="5334000"/>
            <a:ext cx="8305800" cy="1006475"/>
          </a:xfrm>
          <a:prstGeom prst="rect">
            <a:avLst/>
          </a:prstGeom>
          <a:noFill/>
          <a:ln w="9525">
            <a:noFill/>
            <a:miter lim="800000"/>
            <a:headEnd/>
            <a:tailEnd/>
          </a:ln>
        </p:spPr>
        <p:txBody>
          <a:bodyPr>
            <a:spAutoFit/>
          </a:bodyPr>
          <a:lstStyle/>
          <a:p>
            <a:pPr algn="ctr">
              <a:spcBef>
                <a:spcPct val="50000"/>
              </a:spcBef>
            </a:pPr>
            <a:r>
              <a:rPr lang="en-US" altLang="zh-CN" sz="3000">
                <a:solidFill>
                  <a:schemeClr val="tx2"/>
                </a:solidFill>
              </a:rPr>
              <a:t>On the moon, your mass would be the same, but the magnitude of your weight would be less.</a:t>
            </a:r>
          </a:p>
        </p:txBody>
      </p:sp>
      <p:sp>
        <p:nvSpPr>
          <p:cNvPr id="30723" name="Rectangle 7"/>
          <p:cNvSpPr>
            <a:spLocks noChangeArrowheads="1"/>
          </p:cNvSpPr>
          <p:nvPr/>
        </p:nvSpPr>
        <p:spPr bwMode="auto">
          <a:xfrm>
            <a:off x="533400" y="1295400"/>
            <a:ext cx="8382000" cy="1920875"/>
          </a:xfrm>
          <a:prstGeom prst="rect">
            <a:avLst/>
          </a:prstGeom>
          <a:noFill/>
          <a:ln w="9525">
            <a:noFill/>
            <a:miter lim="800000"/>
            <a:headEnd/>
            <a:tailEnd/>
          </a:ln>
        </p:spPr>
        <p:txBody>
          <a:bodyPr>
            <a:spAutoFit/>
          </a:bodyPr>
          <a:lstStyle/>
          <a:p>
            <a:pPr>
              <a:lnSpc>
                <a:spcPct val="125000"/>
              </a:lnSpc>
            </a:pPr>
            <a:r>
              <a:rPr lang="en-US" altLang="zh-CN" b="1" u="sng">
                <a:solidFill>
                  <a:srgbClr val="FF6600"/>
                </a:solidFill>
              </a:rPr>
              <a:t>Mass:</a:t>
            </a:r>
          </a:p>
          <a:p>
            <a:pPr>
              <a:lnSpc>
                <a:spcPct val="125000"/>
              </a:lnSpc>
              <a:buFontTx/>
              <a:buChar char="•"/>
            </a:pPr>
            <a:r>
              <a:rPr lang="en-US" altLang="zh-CN"/>
              <a:t> Scalar (no direction)</a:t>
            </a:r>
          </a:p>
          <a:p>
            <a:pPr>
              <a:lnSpc>
                <a:spcPct val="125000"/>
              </a:lnSpc>
              <a:buFontTx/>
              <a:buChar char="•"/>
            </a:pPr>
            <a:r>
              <a:rPr lang="en-US" altLang="zh-CN"/>
              <a:t> Measures the amount of matter in an object</a:t>
            </a:r>
          </a:p>
        </p:txBody>
      </p:sp>
      <p:sp>
        <p:nvSpPr>
          <p:cNvPr id="30724" name="Rectangle 9"/>
          <p:cNvSpPr>
            <a:spLocks noChangeArrowheads="1"/>
          </p:cNvSpPr>
          <p:nvPr/>
        </p:nvSpPr>
        <p:spPr bwMode="auto">
          <a:xfrm>
            <a:off x="609600" y="3260725"/>
            <a:ext cx="7848600" cy="1920875"/>
          </a:xfrm>
          <a:prstGeom prst="rect">
            <a:avLst/>
          </a:prstGeom>
          <a:noFill/>
          <a:ln w="9525" algn="ctr">
            <a:noFill/>
            <a:miter lim="800000"/>
            <a:headEnd/>
            <a:tailEnd/>
          </a:ln>
        </p:spPr>
        <p:txBody>
          <a:bodyPr>
            <a:spAutoFit/>
          </a:bodyPr>
          <a:lstStyle/>
          <a:p>
            <a:pPr>
              <a:lnSpc>
                <a:spcPct val="125000"/>
              </a:lnSpc>
            </a:pPr>
            <a:r>
              <a:rPr lang="en-US" altLang="zh-CN" b="1" u="sng">
                <a:solidFill>
                  <a:srgbClr val="FF6600"/>
                </a:solidFill>
              </a:rPr>
              <a:t>Weight:</a:t>
            </a:r>
          </a:p>
          <a:p>
            <a:pPr>
              <a:lnSpc>
                <a:spcPct val="125000"/>
              </a:lnSpc>
              <a:buFontTx/>
              <a:buChar char="•"/>
            </a:pPr>
            <a:r>
              <a:rPr lang="en-US" altLang="zh-CN"/>
              <a:t> Vector (points toward center of Earth)</a:t>
            </a:r>
          </a:p>
          <a:p>
            <a:pPr>
              <a:lnSpc>
                <a:spcPct val="125000"/>
              </a:lnSpc>
              <a:buFontTx/>
              <a:buChar char="•"/>
            </a:pPr>
            <a:r>
              <a:rPr lang="en-US" altLang="zh-CN"/>
              <a:t> Force of gravity on an object</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685800" y="228600"/>
            <a:ext cx="7793038" cy="647700"/>
          </a:xfrm>
          <a:prstGeom prst="rect">
            <a:avLst/>
          </a:prstGeom>
          <a:noFill/>
          <a:ln w="9525">
            <a:noFill/>
            <a:miter lim="800000"/>
            <a:headEnd/>
            <a:tailEnd/>
          </a:ln>
          <a:effectLst/>
        </p:spPr>
        <p:txBody>
          <a:bodyPr anchor="ctr"/>
          <a:lstStyle/>
          <a:p>
            <a:pPr algn="ctr">
              <a:defRPr/>
            </a:pPr>
            <a:r>
              <a:rPr lang="en-US" altLang="ko-KR" sz="3600" b="1" kern="0" dirty="0">
                <a:effectLst>
                  <a:outerShdw blurRad="38100" dist="38100" dir="2700000" algn="tl">
                    <a:srgbClr val="000000"/>
                  </a:outerShdw>
                </a:effectLst>
                <a:latin typeface="Arial" pitchFamily="34" charset="0"/>
                <a:ea typeface="굴림" pitchFamily="34" charset="-127"/>
                <a:cs typeface="Arial" pitchFamily="34" charset="0"/>
              </a:rPr>
              <a:t>Course Syllabus</a:t>
            </a:r>
          </a:p>
        </p:txBody>
      </p:sp>
      <p:sp>
        <p:nvSpPr>
          <p:cNvPr id="12" name="Rectangle 7"/>
          <p:cNvSpPr>
            <a:spLocks noChangeArrowheads="1"/>
          </p:cNvSpPr>
          <p:nvPr/>
        </p:nvSpPr>
        <p:spPr bwMode="auto">
          <a:xfrm>
            <a:off x="533400" y="1071563"/>
            <a:ext cx="8305800" cy="5154612"/>
          </a:xfrm>
          <a:prstGeom prst="rect">
            <a:avLst/>
          </a:prstGeom>
          <a:noFill/>
          <a:ln w="9525">
            <a:noFill/>
            <a:miter lim="800000"/>
            <a:headEnd/>
            <a:tailEnd/>
          </a:ln>
        </p:spPr>
        <p:txBody>
          <a:bodyPr lIns="228528" tIns="76176" rIns="0" bIns="0" anchor="ctr">
            <a:spAutoFit/>
          </a:bodyPr>
          <a:lstStyle/>
          <a:p>
            <a:pPr>
              <a:lnSpc>
                <a:spcPct val="125000"/>
              </a:lnSpc>
              <a:tabLst>
                <a:tab pos="4914900" algn="l"/>
              </a:tabLst>
            </a:pPr>
            <a:r>
              <a:rPr lang="en-US" altLang="zh-CN" sz="2400" b="1"/>
              <a:t>Modular Credit:               2.5 MCs</a:t>
            </a:r>
            <a:r>
              <a:rPr lang="en-US" altLang="ko-KR" sz="2400" b="1">
                <a:ea typeface="Gulim" pitchFamily="34" charset="-127"/>
              </a:rPr>
              <a:t>,  </a:t>
            </a:r>
          </a:p>
          <a:p>
            <a:pPr>
              <a:lnSpc>
                <a:spcPct val="125000"/>
              </a:lnSpc>
              <a:tabLst>
                <a:tab pos="4914900" algn="l"/>
              </a:tabLst>
            </a:pPr>
            <a:endParaRPr lang="en-US" altLang="zh-CN" sz="2400" b="1"/>
          </a:p>
          <a:p>
            <a:pPr>
              <a:lnSpc>
                <a:spcPct val="125000"/>
              </a:lnSpc>
              <a:tabLst>
                <a:tab pos="4914900" algn="l"/>
              </a:tabLst>
            </a:pPr>
            <a:r>
              <a:rPr lang="en-US" altLang="zh-CN" sz="2400" b="1"/>
              <a:t>Hours/Week:                    4 hrs for Lecture, 1 hr for Exp.</a:t>
            </a:r>
          </a:p>
          <a:p>
            <a:pPr>
              <a:lnSpc>
                <a:spcPct val="125000"/>
              </a:lnSpc>
              <a:tabLst>
                <a:tab pos="4914900" algn="l"/>
              </a:tabLst>
            </a:pPr>
            <a:endParaRPr lang="en-US" altLang="zh-CN" sz="2400" b="1"/>
          </a:p>
          <a:p>
            <a:pPr>
              <a:lnSpc>
                <a:spcPct val="125000"/>
              </a:lnSpc>
              <a:tabLst>
                <a:tab pos="4914900" algn="l"/>
              </a:tabLst>
            </a:pPr>
            <a:r>
              <a:rPr lang="en-US" altLang="zh-CN" sz="2400" b="1"/>
              <a:t>Course Time:                   5-6/Tue, 3-4/Thu, </a:t>
            </a:r>
            <a:r>
              <a:rPr lang="en-US" altLang="zh-CN" sz="2000" b="1"/>
              <a:t>5-8/Thu (11</a:t>
            </a:r>
            <a:r>
              <a:rPr lang="en-US" altLang="zh-CN" sz="2000" b="1" baseline="30000"/>
              <a:t>th</a:t>
            </a:r>
            <a:r>
              <a:rPr lang="en-US" altLang="zh-CN" sz="2000" b="1"/>
              <a:t> Oct)</a:t>
            </a:r>
          </a:p>
          <a:p>
            <a:pPr>
              <a:lnSpc>
                <a:spcPct val="125000"/>
              </a:lnSpc>
              <a:tabLst>
                <a:tab pos="4914900" algn="l"/>
              </a:tabLst>
            </a:pPr>
            <a:r>
              <a:rPr lang="en-US" altLang="zh-CN" sz="2400" b="1"/>
              <a:t>                                           (four  weeks for Exp.)</a:t>
            </a:r>
          </a:p>
          <a:p>
            <a:pPr>
              <a:lnSpc>
                <a:spcPct val="125000"/>
              </a:lnSpc>
              <a:tabLst>
                <a:tab pos="4914900" algn="l"/>
              </a:tabLst>
            </a:pPr>
            <a:endParaRPr lang="en-US" altLang="ko-KR" sz="2400" b="1">
              <a:ea typeface="Gulim" pitchFamily="34" charset="-127"/>
            </a:endParaRPr>
          </a:p>
          <a:p>
            <a:pPr>
              <a:lnSpc>
                <a:spcPct val="125000"/>
              </a:lnSpc>
              <a:tabLst>
                <a:tab pos="4914900" algn="l"/>
              </a:tabLst>
            </a:pPr>
            <a:r>
              <a:rPr lang="en-US" altLang="ko-KR" sz="2400" b="1">
                <a:ea typeface="Gulim" pitchFamily="34" charset="-127"/>
              </a:rPr>
              <a:t>Assessment:                   10% on Attendance</a:t>
            </a:r>
          </a:p>
          <a:p>
            <a:pPr>
              <a:lnSpc>
                <a:spcPct val="125000"/>
              </a:lnSpc>
              <a:tabLst>
                <a:tab pos="4914900" algn="l"/>
              </a:tabLst>
            </a:pPr>
            <a:r>
              <a:rPr lang="en-US" altLang="ko-KR" sz="2400" b="1">
                <a:ea typeface="Gulim" pitchFamily="34" charset="-127"/>
              </a:rPr>
              <a:t>                                          10% on Assignment/Homework</a:t>
            </a:r>
          </a:p>
          <a:p>
            <a:pPr>
              <a:lnSpc>
                <a:spcPct val="125000"/>
              </a:lnSpc>
              <a:tabLst>
                <a:tab pos="4914900" algn="l"/>
              </a:tabLst>
            </a:pPr>
            <a:r>
              <a:rPr lang="en-US" altLang="ko-KR" sz="2400" b="1">
                <a:ea typeface="Gulim" pitchFamily="34" charset="-127"/>
              </a:rPr>
              <a:t>                                          20% on Experiments</a:t>
            </a:r>
          </a:p>
          <a:p>
            <a:pPr>
              <a:lnSpc>
                <a:spcPct val="125000"/>
              </a:lnSpc>
              <a:tabLst>
                <a:tab pos="4914900" algn="l"/>
              </a:tabLst>
            </a:pPr>
            <a:r>
              <a:rPr lang="en-US" altLang="ko-KR" sz="2400" b="1">
                <a:ea typeface="Gulim" pitchFamily="34" charset="-127"/>
              </a:rPr>
              <a:t>                                          60% on Final examination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152400"/>
            <a:ext cx="7772400" cy="609600"/>
          </a:xfrm>
        </p:spPr>
        <p:txBody>
          <a:bodyPr/>
          <a:lstStyle/>
          <a:p>
            <a:pPr eaLnBrk="1" hangingPunct="1"/>
            <a:r>
              <a:rPr lang="en-US" altLang="zh-CN" smtClean="0">
                <a:solidFill>
                  <a:srgbClr val="FF9933"/>
                </a:solidFill>
              </a:rPr>
              <a:t>Units</a:t>
            </a:r>
          </a:p>
        </p:txBody>
      </p:sp>
      <p:sp>
        <p:nvSpPr>
          <p:cNvPr id="9219" name="Rectangle 3"/>
          <p:cNvSpPr>
            <a:spLocks noGrp="1" noChangeArrowheads="1"/>
          </p:cNvSpPr>
          <p:nvPr>
            <p:ph type="body" sz="half" idx="1"/>
          </p:nvPr>
        </p:nvSpPr>
        <p:spPr>
          <a:xfrm>
            <a:off x="838200" y="1447800"/>
            <a:ext cx="7696200" cy="5029200"/>
          </a:xfrm>
        </p:spPr>
        <p:txBody>
          <a:bodyPr/>
          <a:lstStyle/>
          <a:p>
            <a:pPr eaLnBrk="1" hangingPunct="1">
              <a:lnSpc>
                <a:spcPct val="90000"/>
              </a:lnSpc>
              <a:buFontTx/>
              <a:buNone/>
              <a:defRPr/>
            </a:pPr>
            <a:r>
              <a:rPr lang="en-US" altLang="zh-CN" sz="3200" b="1" u="sng" dirty="0">
                <a:effectLst>
                  <a:outerShdw blurRad="38100" dist="38100" dir="2700000" algn="tl">
                    <a:srgbClr val="000000">
                      <a:alpha val="43137"/>
                    </a:srgbClr>
                  </a:outerShdw>
                </a:effectLst>
              </a:rPr>
              <a:t>Quantity . . . </a:t>
            </a:r>
            <a:r>
              <a:rPr lang="en-US" altLang="zh-CN" sz="3200" b="1" u="sng" dirty="0" smtClean="0">
                <a:effectLst>
                  <a:outerShdw blurRad="38100" dist="38100" dir="2700000" algn="tl">
                    <a:srgbClr val="000000">
                      <a:alpha val="43137"/>
                    </a:srgbClr>
                  </a:outerShdw>
                </a:effectLst>
              </a:rPr>
              <a:t>Unit </a:t>
            </a:r>
            <a:r>
              <a:rPr lang="en-US" altLang="zh-CN" sz="3200" b="1" u="sng" dirty="0">
                <a:effectLst>
                  <a:outerShdw blurRad="38100" dist="38100" dir="2700000" algn="tl">
                    <a:srgbClr val="000000">
                      <a:alpha val="43137"/>
                    </a:srgbClr>
                  </a:outerShdw>
                </a:effectLst>
              </a:rPr>
              <a:t>(symbol) </a:t>
            </a:r>
          </a:p>
          <a:p>
            <a:pPr eaLnBrk="1" hangingPunct="1">
              <a:lnSpc>
                <a:spcPct val="90000"/>
              </a:lnSpc>
              <a:defRPr/>
            </a:pPr>
            <a:r>
              <a:rPr lang="en-US" altLang="zh-CN" sz="3200" b="1" dirty="0">
                <a:effectLst>
                  <a:outerShdw blurRad="38100" dist="38100" dir="2700000" algn="tl">
                    <a:srgbClr val="000000">
                      <a:alpha val="43137"/>
                    </a:srgbClr>
                  </a:outerShdw>
                </a:effectLst>
              </a:rPr>
              <a:t>Displacement &amp; Distance . . . meter (m)</a:t>
            </a:r>
          </a:p>
          <a:p>
            <a:pPr eaLnBrk="1" hangingPunct="1">
              <a:lnSpc>
                <a:spcPct val="90000"/>
              </a:lnSpc>
              <a:defRPr/>
            </a:pPr>
            <a:r>
              <a:rPr lang="en-US" altLang="zh-CN" sz="3200" b="1" dirty="0">
                <a:effectLst>
                  <a:outerShdw blurRad="38100" dist="38100" dir="2700000" algn="tl">
                    <a:srgbClr val="000000">
                      <a:alpha val="43137"/>
                    </a:srgbClr>
                  </a:outerShdw>
                </a:effectLst>
              </a:rPr>
              <a:t>Time . . . second (s)</a:t>
            </a:r>
          </a:p>
          <a:p>
            <a:pPr eaLnBrk="1" hangingPunct="1">
              <a:lnSpc>
                <a:spcPct val="90000"/>
              </a:lnSpc>
              <a:defRPr/>
            </a:pPr>
            <a:r>
              <a:rPr lang="en-US" altLang="zh-CN" sz="3200" b="1" dirty="0">
                <a:effectLst>
                  <a:outerShdw blurRad="38100" dist="38100" dir="2700000" algn="tl">
                    <a:srgbClr val="000000">
                      <a:alpha val="43137"/>
                    </a:srgbClr>
                  </a:outerShdw>
                </a:effectLst>
              </a:rPr>
              <a:t>Velocity &amp; Speed . . . (m/s)</a:t>
            </a:r>
          </a:p>
          <a:p>
            <a:pPr eaLnBrk="1" hangingPunct="1">
              <a:lnSpc>
                <a:spcPct val="90000"/>
              </a:lnSpc>
              <a:defRPr/>
            </a:pPr>
            <a:r>
              <a:rPr lang="en-US" altLang="zh-CN" sz="3200" b="1" dirty="0">
                <a:effectLst>
                  <a:outerShdw blurRad="38100" dist="38100" dir="2700000" algn="tl">
                    <a:srgbClr val="000000">
                      <a:alpha val="43137"/>
                    </a:srgbClr>
                  </a:outerShdw>
                </a:effectLst>
              </a:rPr>
              <a:t>Acceleration . . . (m/s</a:t>
            </a:r>
            <a:r>
              <a:rPr lang="en-US" altLang="zh-CN" sz="3200" b="1" baseline="30000" dirty="0">
                <a:effectLst>
                  <a:outerShdw blurRad="38100" dist="38100" dir="2700000" algn="tl">
                    <a:srgbClr val="000000">
                      <a:alpha val="43137"/>
                    </a:srgbClr>
                  </a:outerShdw>
                </a:effectLst>
              </a:rPr>
              <a:t>2</a:t>
            </a:r>
            <a:r>
              <a:rPr lang="en-US" altLang="zh-CN" sz="3200" b="1" dirty="0">
                <a:effectLst>
                  <a:outerShdw blurRad="38100" dist="38100" dir="2700000" algn="tl">
                    <a:srgbClr val="000000">
                      <a:alpha val="43137"/>
                    </a:srgbClr>
                  </a:outerShdw>
                </a:effectLst>
              </a:rPr>
              <a:t>)</a:t>
            </a:r>
          </a:p>
          <a:p>
            <a:pPr eaLnBrk="1" hangingPunct="1">
              <a:lnSpc>
                <a:spcPct val="90000"/>
              </a:lnSpc>
              <a:defRPr/>
            </a:pPr>
            <a:r>
              <a:rPr lang="en-US" altLang="zh-CN" sz="3200" b="1" dirty="0">
                <a:effectLst>
                  <a:outerShdw blurRad="38100" dist="38100" dir="2700000" algn="tl">
                    <a:srgbClr val="000000">
                      <a:alpha val="43137"/>
                    </a:srgbClr>
                  </a:outerShdw>
                </a:effectLst>
              </a:rPr>
              <a:t>Mass . . . kilogram (kg)</a:t>
            </a:r>
          </a:p>
          <a:p>
            <a:pPr eaLnBrk="1" hangingPunct="1">
              <a:lnSpc>
                <a:spcPct val="90000"/>
              </a:lnSpc>
              <a:defRPr/>
            </a:pPr>
            <a:r>
              <a:rPr lang="en-US" altLang="zh-CN" sz="3200" b="1" dirty="0">
                <a:effectLst>
                  <a:outerShdw blurRad="38100" dist="38100" dir="2700000" algn="tl">
                    <a:srgbClr val="000000">
                      <a:alpha val="43137"/>
                    </a:srgbClr>
                  </a:outerShdw>
                </a:effectLst>
              </a:rPr>
              <a:t>Momentum . . . (kg</a:t>
            </a:r>
            <a:r>
              <a:rPr lang="en-US" altLang="zh-CN" sz="500" b="1" dirty="0">
                <a:effectLst>
                  <a:outerShdw blurRad="38100" dist="38100" dir="2700000" algn="tl">
                    <a:srgbClr val="000000">
                      <a:alpha val="43137"/>
                    </a:srgbClr>
                  </a:outerShdw>
                </a:effectLst>
              </a:rPr>
              <a:t> </a:t>
            </a:r>
            <a:r>
              <a:rPr lang="en-US" altLang="zh-CN" sz="3200" b="1" dirty="0">
                <a:effectLst>
                  <a:outerShdw blurRad="38100" dist="38100" dir="2700000" algn="tl">
                    <a:srgbClr val="000000">
                      <a:alpha val="43137"/>
                    </a:srgbClr>
                  </a:outerShdw>
                </a:effectLst>
              </a:rPr>
              <a:t>·</a:t>
            </a:r>
            <a:r>
              <a:rPr lang="en-US" altLang="zh-CN" sz="500" b="1" dirty="0">
                <a:effectLst>
                  <a:outerShdw blurRad="38100" dist="38100" dir="2700000" algn="tl">
                    <a:srgbClr val="000000">
                      <a:alpha val="43137"/>
                    </a:srgbClr>
                  </a:outerShdw>
                </a:effectLst>
              </a:rPr>
              <a:t> </a:t>
            </a:r>
            <a:r>
              <a:rPr lang="en-US" altLang="zh-CN" sz="3200" b="1" dirty="0">
                <a:effectLst>
                  <a:outerShdw blurRad="38100" dist="38100" dir="2700000" algn="tl">
                    <a:srgbClr val="000000">
                      <a:alpha val="43137"/>
                    </a:srgbClr>
                  </a:outerShdw>
                </a:effectLst>
              </a:rPr>
              <a:t>m/s)</a:t>
            </a:r>
          </a:p>
          <a:p>
            <a:pPr eaLnBrk="1" hangingPunct="1">
              <a:lnSpc>
                <a:spcPct val="90000"/>
              </a:lnSpc>
              <a:defRPr/>
            </a:pPr>
            <a:r>
              <a:rPr lang="en-US" altLang="zh-CN" sz="3200" b="1" dirty="0">
                <a:effectLst>
                  <a:outerShdw blurRad="38100" dist="38100" dir="2700000" algn="tl">
                    <a:srgbClr val="000000">
                      <a:alpha val="43137"/>
                    </a:srgbClr>
                  </a:outerShdw>
                </a:effectLst>
              </a:rPr>
              <a:t>Force . . .Newton (N)</a:t>
            </a:r>
          </a:p>
          <a:p>
            <a:pPr eaLnBrk="1" hangingPunct="1">
              <a:lnSpc>
                <a:spcPct val="90000"/>
              </a:lnSpc>
              <a:defRPr/>
            </a:pPr>
            <a:r>
              <a:rPr lang="en-US" altLang="zh-CN" sz="3200" b="1" dirty="0">
                <a:effectLst>
                  <a:outerShdw blurRad="38100" dist="38100" dir="2700000" algn="tl">
                    <a:srgbClr val="000000">
                      <a:alpha val="43137"/>
                    </a:srgbClr>
                  </a:outerShdw>
                </a:effectLst>
              </a:rPr>
              <a:t>Energy . . . Joule (J</a:t>
            </a:r>
            <a:r>
              <a:rPr lang="en-US" altLang="zh-CN" sz="3200" b="1" dirty="0" smtClean="0">
                <a:effectLst>
                  <a:outerShdw blurRad="38100" dist="38100" dir="2700000" algn="tl">
                    <a:srgbClr val="000000">
                      <a:alpha val="43137"/>
                    </a:srgbClr>
                  </a:outerShdw>
                </a:effectLst>
              </a:rPr>
              <a:t>)</a:t>
            </a:r>
            <a:endParaRPr lang="en-US" altLang="zh-CN" sz="3200" b="1" dirty="0">
              <a:effectLst>
                <a:outerShdw blurRad="38100" dist="38100" dir="2700000" algn="tl">
                  <a:srgbClr val="000000">
                    <a:alpha val="43137"/>
                  </a:srgbClr>
                </a:outerShdw>
              </a:effectLst>
            </a:endParaRPr>
          </a:p>
        </p:txBody>
      </p:sp>
      <p:sp>
        <p:nvSpPr>
          <p:cNvPr id="31747" name="Text Box 5"/>
          <p:cNvSpPr txBox="1">
            <a:spLocks noChangeArrowheads="1"/>
          </p:cNvSpPr>
          <p:nvPr/>
        </p:nvSpPr>
        <p:spPr bwMode="auto">
          <a:xfrm>
            <a:off x="685800" y="762000"/>
            <a:ext cx="8001000" cy="579438"/>
          </a:xfrm>
          <a:prstGeom prst="rect">
            <a:avLst/>
          </a:prstGeom>
          <a:noFill/>
          <a:ln w="9525">
            <a:noFill/>
            <a:miter lim="800000"/>
            <a:headEnd/>
            <a:tailEnd/>
          </a:ln>
        </p:spPr>
        <p:txBody>
          <a:bodyPr>
            <a:spAutoFit/>
          </a:bodyPr>
          <a:lstStyle/>
          <a:p>
            <a:pPr algn="ctr">
              <a:spcBef>
                <a:spcPct val="50000"/>
              </a:spcBef>
            </a:pPr>
            <a:r>
              <a:rPr lang="en-US" altLang="zh-CN" b="1"/>
              <a:t>Units are not the same as quantities!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ext Box 2"/>
          <p:cNvSpPr txBox="1">
            <a:spLocks noChangeArrowheads="1"/>
          </p:cNvSpPr>
          <p:nvPr/>
        </p:nvSpPr>
        <p:spPr bwMode="auto">
          <a:xfrm>
            <a:off x="611188" y="260350"/>
            <a:ext cx="7381875" cy="519113"/>
          </a:xfrm>
          <a:prstGeom prst="rect">
            <a:avLst/>
          </a:prstGeom>
          <a:noFill/>
          <a:ln w="9525">
            <a:noFill/>
            <a:miter lim="800000"/>
            <a:headEnd/>
            <a:tailEnd/>
          </a:ln>
          <a:effectLst/>
        </p:spPr>
        <p:txBody>
          <a:bodyPr>
            <a:spAutoFit/>
          </a:bodyPr>
          <a:lstStyle/>
          <a:p>
            <a:pPr>
              <a:spcBef>
                <a:spcPct val="45000"/>
              </a:spcBef>
            </a:pPr>
            <a:r>
              <a:rPr kumimoji="1" lang="en-US" altLang="zh-CN" sz="2800" b="1">
                <a:solidFill>
                  <a:srgbClr val="FF9933"/>
                </a:solidFill>
              </a:rPr>
              <a:t>Base Units</a:t>
            </a:r>
            <a:endParaRPr kumimoji="1" lang="zh-CN" altLang="zh-CN" sz="2800" b="1">
              <a:solidFill>
                <a:srgbClr val="FF9933"/>
              </a:solidFill>
            </a:endParaRPr>
          </a:p>
        </p:txBody>
      </p:sp>
      <p:sp>
        <p:nvSpPr>
          <p:cNvPr id="177155" name="Text Box 3"/>
          <p:cNvSpPr txBox="1">
            <a:spLocks noChangeArrowheads="1"/>
          </p:cNvSpPr>
          <p:nvPr/>
        </p:nvSpPr>
        <p:spPr bwMode="auto">
          <a:xfrm>
            <a:off x="684213" y="836613"/>
            <a:ext cx="7704137" cy="946150"/>
          </a:xfrm>
          <a:prstGeom prst="rect">
            <a:avLst/>
          </a:prstGeom>
          <a:noFill/>
          <a:ln w="9525">
            <a:noFill/>
            <a:miter lim="800000"/>
            <a:headEnd/>
            <a:tailEnd/>
          </a:ln>
          <a:effectLst/>
        </p:spPr>
        <p:txBody>
          <a:bodyPr>
            <a:spAutoFit/>
          </a:bodyPr>
          <a:lstStyle/>
          <a:p>
            <a:pPr>
              <a:spcBef>
                <a:spcPct val="45000"/>
              </a:spcBef>
            </a:pPr>
            <a:r>
              <a:rPr kumimoji="1" lang="zh-CN" altLang="en-US" sz="2800" b="1"/>
              <a:t> </a:t>
            </a:r>
            <a:r>
              <a:rPr kumimoji="1" lang="en-US" altLang="zh-CN" sz="2800" b="1"/>
              <a:t>In the SI system of units, there are seven base units </a:t>
            </a:r>
            <a:endParaRPr kumimoji="1" lang="zh-CN" altLang="zh-CN" sz="2800" b="1"/>
          </a:p>
        </p:txBody>
      </p:sp>
      <p:graphicFrame>
        <p:nvGraphicFramePr>
          <p:cNvPr id="177194" name="Group 42"/>
          <p:cNvGraphicFramePr>
            <a:graphicFrameLocks noGrp="1"/>
          </p:cNvGraphicFramePr>
          <p:nvPr/>
        </p:nvGraphicFramePr>
        <p:xfrm>
          <a:off x="468313" y="1851025"/>
          <a:ext cx="8351837" cy="4378325"/>
        </p:xfrm>
        <a:graphic>
          <a:graphicData uri="http://schemas.openxmlformats.org/drawingml/2006/table">
            <a:tbl>
              <a:tblPr/>
              <a:tblGrid>
                <a:gridCol w="3598862"/>
                <a:gridCol w="2809875"/>
                <a:gridCol w="1943100"/>
              </a:tblGrid>
              <a:tr h="508000">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Name</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Symbol for quantity</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SI base unit</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Length</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l</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Meter, m</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Time</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t</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Second, s</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Mass</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m</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Kilogram, kg</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Electrical current</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I</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Ampere, A</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Thermodynamic temperature</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T</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kelvin, K</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Amount of substance</a:t>
                      </a: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n</a:t>
                      </a: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mole, mol</a:t>
                      </a: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Luminous intensity</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1" u="none" strike="noStrike" cap="none" normalizeH="0" baseline="0" smtClean="0">
                          <a:ln>
                            <a:noFill/>
                          </a:ln>
                          <a:solidFill>
                            <a:schemeClr val="tx1"/>
                          </a:solidFill>
                          <a:effectLst/>
                          <a:latin typeface="Times New Roman" pitchFamily="18" charset="0"/>
                          <a:ea typeface="宋体" charset="-122"/>
                        </a:rPr>
                        <a:t>I</a:t>
                      </a:r>
                      <a:r>
                        <a:rPr kumimoji="0" lang="en-US" altLang="zh-CN" sz="2400" b="1" i="0" u="none" strike="noStrike" cap="none" normalizeH="0" baseline="-25000" smtClean="0">
                          <a:ln>
                            <a:noFill/>
                          </a:ln>
                          <a:solidFill>
                            <a:schemeClr val="tx1"/>
                          </a:solidFill>
                          <a:effectLst/>
                          <a:latin typeface="Times New Roman" pitchFamily="18" charset="0"/>
                          <a:ea typeface="宋体" charset="-122"/>
                        </a:rPr>
                        <a:t>v</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0" lang="en-US" altLang="zh-CN" sz="2400" b="1" i="0" u="none" strike="noStrike" cap="none" normalizeH="0" baseline="0" smtClean="0">
                          <a:ln>
                            <a:noFill/>
                          </a:ln>
                          <a:solidFill>
                            <a:schemeClr val="tx1"/>
                          </a:solidFill>
                          <a:effectLst/>
                          <a:latin typeface="Garamond" pitchFamily="18" charset="0"/>
                          <a:ea typeface="宋体" charset="-122"/>
                        </a:rPr>
                        <a:t>candela, cd</a:t>
                      </a:r>
                      <a:endParaRPr kumimoji="0" lang="zh-CN" altLang="en-US" sz="2400" b="1" i="0" u="none" strike="noStrike" cap="none" normalizeH="0" baseline="0" smtClean="0">
                        <a:ln>
                          <a:noFill/>
                        </a:ln>
                        <a:solidFill>
                          <a:schemeClr val="tx1"/>
                        </a:solidFill>
                        <a:effectLst/>
                        <a:latin typeface="Garamond" pitchFamily="18" charset="0"/>
                        <a:ea typeface="宋体"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7154"/>
                                        </p:tgtEl>
                                        <p:attrNameLst>
                                          <p:attrName>style.visibility</p:attrName>
                                        </p:attrNameLst>
                                      </p:cBhvr>
                                      <p:to>
                                        <p:strVal val="visible"/>
                                      </p:to>
                                    </p:set>
                                    <p:animEffect transition="in" filter="diamond(in)">
                                      <p:cBhvr>
                                        <p:cTn id="7" dur="1000"/>
                                        <p:tgtEl>
                                          <p:spTgt spid="17715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77155"/>
                                        </p:tgtEl>
                                        <p:attrNameLst>
                                          <p:attrName>style.visibility</p:attrName>
                                        </p:attrNameLst>
                                      </p:cBhvr>
                                      <p:to>
                                        <p:strVal val="visible"/>
                                      </p:to>
                                    </p:set>
                                    <p:animEffect transition="in" filter="diamond(in)">
                                      <p:cBhvr>
                                        <p:cTn id="12" dur="1000"/>
                                        <p:tgtEl>
                                          <p:spTgt spid="177155"/>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177194"/>
                                        </p:tgtEl>
                                        <p:attrNameLst>
                                          <p:attrName>style.visibility</p:attrName>
                                        </p:attrNameLst>
                                      </p:cBhvr>
                                      <p:to>
                                        <p:strVal val="visible"/>
                                      </p:to>
                                    </p:set>
                                    <p:animScale>
                                      <p:cBhvr>
                                        <p:cTn id="17" dur="1000" decel="50000" fill="hold">
                                          <p:stCondLst>
                                            <p:cond delay="0"/>
                                          </p:stCondLst>
                                        </p:cTn>
                                        <p:tgtEl>
                                          <p:spTgt spid="177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77194"/>
                                        </p:tgtEl>
                                        <p:attrNameLst>
                                          <p:attrName>ppt_x</p:attrName>
                                          <p:attrName>ppt_y</p:attrName>
                                        </p:attrNameLst>
                                      </p:cBhvr>
                                    </p:animMotion>
                                    <p:animEffect transition="in" filter="fade">
                                      <p:cBhvr>
                                        <p:cTn id="19" dur="1000"/>
                                        <p:tgtEl>
                                          <p:spTgt spid="177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p:bldP spid="17715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85800" y="381000"/>
            <a:ext cx="7772400" cy="533400"/>
          </a:xfrm>
        </p:spPr>
        <p:txBody>
          <a:bodyPr/>
          <a:lstStyle/>
          <a:p>
            <a:pPr eaLnBrk="1" hangingPunct="1"/>
            <a:r>
              <a:rPr lang="en-US" altLang="zh-CN" smtClean="0">
                <a:solidFill>
                  <a:srgbClr val="FF9933"/>
                </a:solidFill>
              </a:rPr>
              <a:t>SI  Prefixes</a:t>
            </a:r>
          </a:p>
        </p:txBody>
      </p:sp>
      <p:graphicFrame>
        <p:nvGraphicFramePr>
          <p:cNvPr id="134146" name="Object 2"/>
          <p:cNvGraphicFramePr>
            <a:graphicFrameLocks noChangeAspect="1"/>
          </p:cNvGraphicFramePr>
          <p:nvPr/>
        </p:nvGraphicFramePr>
        <p:xfrm>
          <a:off x="5594350" y="3154363"/>
          <a:ext cx="866775" cy="714375"/>
        </p:xfrm>
        <a:graphic>
          <a:graphicData uri="http://schemas.openxmlformats.org/presentationml/2006/ole">
            <p:oleObj spid="_x0000_s134146" name="Document" r:id="rId3" imgW="866880" imgH="714240" progId="Word.Document.8">
              <p:embed/>
            </p:oleObj>
          </a:graphicData>
        </a:graphic>
      </p:graphicFrame>
      <p:graphicFrame>
        <p:nvGraphicFramePr>
          <p:cNvPr id="134147" name="Object 3"/>
          <p:cNvGraphicFramePr>
            <a:graphicFrameLocks noChangeAspect="1"/>
          </p:cNvGraphicFramePr>
          <p:nvPr/>
        </p:nvGraphicFramePr>
        <p:xfrm>
          <a:off x="801688" y="2205038"/>
          <a:ext cx="3657600" cy="3581400"/>
        </p:xfrm>
        <a:graphic>
          <a:graphicData uri="http://schemas.openxmlformats.org/presentationml/2006/ole">
            <p:oleObj spid="_x0000_s134147" name="Worksheet" r:id="rId4" imgW="2784707" imgH="2751480" progId="Excel.Sheet.8">
              <p:embed/>
            </p:oleObj>
          </a:graphicData>
        </a:graphic>
      </p:graphicFrame>
      <p:graphicFrame>
        <p:nvGraphicFramePr>
          <p:cNvPr id="134148" name="Object 4"/>
          <p:cNvGraphicFramePr>
            <a:graphicFrameLocks noChangeAspect="1"/>
          </p:cNvGraphicFramePr>
          <p:nvPr/>
        </p:nvGraphicFramePr>
        <p:xfrm>
          <a:off x="4953000" y="2209800"/>
          <a:ext cx="3663950" cy="2906713"/>
        </p:xfrm>
        <a:graphic>
          <a:graphicData uri="http://schemas.openxmlformats.org/presentationml/2006/ole">
            <p:oleObj spid="_x0000_s134148" name="Worksheet" r:id="rId5" imgW="2784707" imgH="2202938" progId="Excel.Sheet.8">
              <p:embed/>
            </p:oleObj>
          </a:graphicData>
        </a:graphic>
      </p:graphicFrame>
      <p:sp>
        <p:nvSpPr>
          <p:cNvPr id="134150" name="Text Box 8"/>
          <p:cNvSpPr txBox="1">
            <a:spLocks noChangeArrowheads="1"/>
          </p:cNvSpPr>
          <p:nvPr/>
        </p:nvSpPr>
        <p:spPr bwMode="auto">
          <a:xfrm>
            <a:off x="1905000" y="1524000"/>
            <a:ext cx="2043113" cy="523875"/>
          </a:xfrm>
          <a:prstGeom prst="rect">
            <a:avLst/>
          </a:prstGeom>
          <a:noFill/>
          <a:ln w="9525">
            <a:noFill/>
            <a:miter lim="800000"/>
            <a:headEnd/>
            <a:tailEnd/>
          </a:ln>
        </p:spPr>
        <p:txBody>
          <a:bodyPr wrap="none">
            <a:spAutoFit/>
          </a:bodyPr>
          <a:lstStyle/>
          <a:p>
            <a:pPr algn="ctr">
              <a:spcBef>
                <a:spcPct val="50000"/>
              </a:spcBef>
            </a:pPr>
            <a:r>
              <a:rPr lang="en-US" altLang="zh-CN" sz="2800" b="1" i="1"/>
              <a:t>Little Guys</a:t>
            </a:r>
          </a:p>
        </p:txBody>
      </p:sp>
      <p:sp>
        <p:nvSpPr>
          <p:cNvPr id="134151" name="Text Box 9"/>
          <p:cNvSpPr txBox="1">
            <a:spLocks noChangeArrowheads="1"/>
          </p:cNvSpPr>
          <p:nvPr/>
        </p:nvSpPr>
        <p:spPr bwMode="auto">
          <a:xfrm>
            <a:off x="6096000" y="1524000"/>
            <a:ext cx="1762125" cy="523875"/>
          </a:xfrm>
          <a:prstGeom prst="rect">
            <a:avLst/>
          </a:prstGeom>
          <a:noFill/>
          <a:ln w="9525">
            <a:noFill/>
            <a:miter lim="800000"/>
            <a:headEnd/>
            <a:tailEnd/>
          </a:ln>
        </p:spPr>
        <p:txBody>
          <a:bodyPr wrap="none">
            <a:spAutoFit/>
          </a:bodyPr>
          <a:lstStyle/>
          <a:p>
            <a:pPr algn="ctr">
              <a:spcBef>
                <a:spcPct val="50000"/>
              </a:spcBef>
            </a:pPr>
            <a:r>
              <a:rPr lang="en-US" altLang="zh-CN" sz="2800" b="1" i="1"/>
              <a:t>Big Guys</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304800"/>
            <a:ext cx="7772400" cy="685800"/>
          </a:xfrm>
        </p:spPr>
        <p:txBody>
          <a:bodyPr/>
          <a:lstStyle/>
          <a:p>
            <a:pPr eaLnBrk="1" hangingPunct="1"/>
            <a:r>
              <a:rPr lang="en-US" altLang="zh-CN" smtClean="0">
                <a:solidFill>
                  <a:srgbClr val="FF9933"/>
                </a:solidFill>
              </a:rPr>
              <a:t>Kinematics definitions</a:t>
            </a:r>
          </a:p>
        </p:txBody>
      </p:sp>
      <p:sp>
        <p:nvSpPr>
          <p:cNvPr id="11267" name="Rectangle 3"/>
          <p:cNvSpPr>
            <a:spLocks noGrp="1" noChangeArrowheads="1"/>
          </p:cNvSpPr>
          <p:nvPr>
            <p:ph type="body" sz="half" idx="1"/>
          </p:nvPr>
        </p:nvSpPr>
        <p:spPr>
          <a:xfrm>
            <a:off x="609600" y="1524000"/>
            <a:ext cx="8077200" cy="4419600"/>
          </a:xfrm>
        </p:spPr>
        <p:txBody>
          <a:bodyPr/>
          <a:lstStyle/>
          <a:p>
            <a:pPr eaLnBrk="1" hangingPunct="1">
              <a:defRPr/>
            </a:pPr>
            <a:r>
              <a:rPr lang="en-US" altLang="zh-CN" sz="3400" b="1" dirty="0"/>
              <a:t>Kinematics – branch of physics; study of motion</a:t>
            </a:r>
          </a:p>
          <a:p>
            <a:pPr eaLnBrk="1" hangingPunct="1">
              <a:lnSpc>
                <a:spcPct val="125000"/>
              </a:lnSpc>
              <a:defRPr/>
            </a:pPr>
            <a:r>
              <a:rPr lang="en-US" altLang="zh-CN" sz="3400" b="1" dirty="0"/>
              <a:t>Position (</a:t>
            </a:r>
            <a:r>
              <a:rPr lang="en-US" altLang="zh-CN" sz="3400" b="1" i="1" dirty="0">
                <a:latin typeface="Times New Roman" pitchFamily="18" charset="0"/>
                <a:cs typeface="Times New Roman" pitchFamily="18" charset="0"/>
              </a:rPr>
              <a:t>x</a:t>
            </a:r>
            <a:r>
              <a:rPr lang="en-US" altLang="zh-CN" sz="3400" b="1" dirty="0"/>
              <a:t>) – where you are located</a:t>
            </a:r>
          </a:p>
          <a:p>
            <a:pPr eaLnBrk="1" hangingPunct="1">
              <a:defRPr/>
            </a:pPr>
            <a:r>
              <a:rPr lang="en-US" altLang="zh-CN" sz="3400" b="1" dirty="0"/>
              <a:t>Distance (</a:t>
            </a:r>
            <a:r>
              <a:rPr lang="en-US" altLang="zh-CN" sz="3400" b="1" i="1" dirty="0">
                <a:latin typeface="Times New Roman" pitchFamily="18" charset="0"/>
                <a:cs typeface="Times New Roman" pitchFamily="18" charset="0"/>
              </a:rPr>
              <a:t>d</a:t>
            </a:r>
            <a:r>
              <a:rPr lang="en-US" altLang="zh-CN" sz="1800" b="1" i="1" dirty="0"/>
              <a:t> </a:t>
            </a:r>
            <a:r>
              <a:rPr lang="en-US" altLang="zh-CN" sz="3400" b="1" dirty="0"/>
              <a:t>) – how far you have traveled, regardless of direction   </a:t>
            </a:r>
          </a:p>
          <a:p>
            <a:pPr eaLnBrk="1" hangingPunct="1">
              <a:defRPr/>
            </a:pPr>
            <a:r>
              <a:rPr lang="en-US" altLang="zh-CN" sz="3400" b="1" dirty="0"/>
              <a:t>Displacement (</a:t>
            </a:r>
            <a:r>
              <a:rPr lang="en-US" altLang="zh-CN" sz="3400" b="1" dirty="0">
                <a:sym typeface="Symbol" pitchFamily="18" charset="2"/>
              </a:rPr>
              <a:t></a:t>
            </a:r>
            <a:r>
              <a:rPr lang="en-US" altLang="zh-CN" sz="3400" b="1" i="1" dirty="0">
                <a:latin typeface="Times New Roman" pitchFamily="18" charset="0"/>
                <a:cs typeface="Times New Roman" pitchFamily="18" charset="0"/>
                <a:sym typeface="Symbol" pitchFamily="18" charset="2"/>
              </a:rPr>
              <a:t>x</a:t>
            </a:r>
            <a:r>
              <a:rPr lang="en-US" altLang="zh-CN" sz="3400" b="1" dirty="0">
                <a:sym typeface="Symbol" pitchFamily="18" charset="2"/>
              </a:rPr>
              <a:t>) </a:t>
            </a:r>
            <a:r>
              <a:rPr lang="en-US" altLang="zh-CN" sz="3400" b="1" dirty="0"/>
              <a:t>– where you are in relation to where you started</a:t>
            </a:r>
          </a:p>
          <a:p>
            <a:pPr eaLnBrk="1" hangingPunct="1">
              <a:lnSpc>
                <a:spcPct val="125000"/>
              </a:lnSpc>
              <a:buFontTx/>
              <a:buNone/>
              <a:defRPr/>
            </a:pPr>
            <a:endParaRPr lang="en-US" altLang="zh-CN" sz="3400" b="1"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85800" y="152400"/>
            <a:ext cx="7772400" cy="762000"/>
          </a:xfrm>
        </p:spPr>
        <p:txBody>
          <a:bodyPr/>
          <a:lstStyle/>
          <a:p>
            <a:pPr eaLnBrk="1" hangingPunct="1"/>
            <a:r>
              <a:rPr lang="en-US" altLang="zh-CN" smtClean="0">
                <a:solidFill>
                  <a:srgbClr val="FF9933"/>
                </a:solidFill>
              </a:rPr>
              <a:t>Distance vs. Displacement</a:t>
            </a:r>
          </a:p>
        </p:txBody>
      </p:sp>
      <p:sp>
        <p:nvSpPr>
          <p:cNvPr id="147458" name="Rectangle 3"/>
          <p:cNvSpPr>
            <a:spLocks noGrp="1" noChangeArrowheads="1"/>
          </p:cNvSpPr>
          <p:nvPr>
            <p:ph type="body" sz="half" idx="1"/>
          </p:nvPr>
        </p:nvSpPr>
        <p:spPr>
          <a:xfrm>
            <a:off x="457200" y="1143000"/>
            <a:ext cx="8229600" cy="2286000"/>
          </a:xfrm>
        </p:spPr>
        <p:txBody>
          <a:bodyPr/>
          <a:lstStyle/>
          <a:p>
            <a:pPr eaLnBrk="1" hangingPunct="1"/>
            <a:r>
              <a:rPr lang="en-US" altLang="zh-CN" b="1" smtClean="0">
                <a:effectLst/>
                <a:latin typeface="Times New Roman" pitchFamily="18" charset="0"/>
                <a:cs typeface="Times New Roman" pitchFamily="18" charset="0"/>
              </a:rPr>
              <a:t>You drive the path, and your odometer goes up by 8 miles (your distance).</a:t>
            </a:r>
          </a:p>
          <a:p>
            <a:pPr eaLnBrk="1" hangingPunct="1"/>
            <a:r>
              <a:rPr lang="en-US" altLang="zh-CN" b="1" smtClean="0">
                <a:effectLst/>
                <a:latin typeface="Times New Roman" pitchFamily="18" charset="0"/>
                <a:cs typeface="Times New Roman" pitchFamily="18" charset="0"/>
              </a:rPr>
              <a:t>Your displacement is the shorter </a:t>
            </a:r>
            <a:r>
              <a:rPr lang="en-US" altLang="zh-CN" b="1" u="sng" smtClean="0">
                <a:effectLst/>
                <a:latin typeface="Times New Roman" pitchFamily="18" charset="0"/>
                <a:cs typeface="Times New Roman" pitchFamily="18" charset="0"/>
              </a:rPr>
              <a:t>directed</a:t>
            </a:r>
            <a:r>
              <a:rPr lang="en-US" altLang="zh-CN" b="1" smtClean="0">
                <a:effectLst/>
                <a:latin typeface="Times New Roman" pitchFamily="18" charset="0"/>
                <a:cs typeface="Times New Roman" pitchFamily="18" charset="0"/>
              </a:rPr>
              <a:t> distance from start to stop (green arrow).</a:t>
            </a:r>
          </a:p>
          <a:p>
            <a:pPr eaLnBrk="1" hangingPunct="1"/>
            <a:r>
              <a:rPr lang="en-US" altLang="zh-CN" b="1" smtClean="0">
                <a:effectLst/>
                <a:latin typeface="Times New Roman" pitchFamily="18" charset="0"/>
                <a:cs typeface="Times New Roman" pitchFamily="18" charset="0"/>
              </a:rPr>
              <a:t>What if you drove in a circle?</a:t>
            </a:r>
          </a:p>
        </p:txBody>
      </p:sp>
      <p:sp>
        <p:nvSpPr>
          <p:cNvPr id="147459" name="AutoShape 7"/>
          <p:cNvSpPr>
            <a:spLocks noChangeArrowheads="1"/>
          </p:cNvSpPr>
          <p:nvPr/>
        </p:nvSpPr>
        <p:spPr bwMode="auto">
          <a:xfrm rot="3060165">
            <a:off x="1143000" y="4876800"/>
            <a:ext cx="685800" cy="304800"/>
          </a:xfrm>
          <a:prstGeom prst="rightArrow">
            <a:avLst>
              <a:gd name="adj1" fmla="val 50000"/>
              <a:gd name="adj2" fmla="val 562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47460" name="AutoShape 8"/>
          <p:cNvSpPr>
            <a:spLocks noChangeArrowheads="1"/>
          </p:cNvSpPr>
          <p:nvPr/>
        </p:nvSpPr>
        <p:spPr bwMode="auto">
          <a:xfrm rot="-10350066">
            <a:off x="5791200" y="4038600"/>
            <a:ext cx="685800" cy="304800"/>
          </a:xfrm>
          <a:prstGeom prst="rightArrow">
            <a:avLst>
              <a:gd name="adj1" fmla="val 50000"/>
              <a:gd name="adj2" fmla="val 562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47461" name="AutoShape 9"/>
          <p:cNvSpPr>
            <a:spLocks noChangeArrowheads="1"/>
          </p:cNvSpPr>
          <p:nvPr/>
        </p:nvSpPr>
        <p:spPr bwMode="auto">
          <a:xfrm rot="-1196338">
            <a:off x="4495800" y="6019800"/>
            <a:ext cx="533400" cy="304800"/>
          </a:xfrm>
          <a:prstGeom prst="rightArrow">
            <a:avLst>
              <a:gd name="adj1" fmla="val 50000"/>
              <a:gd name="adj2" fmla="val 437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47462" name="Oval 10"/>
          <p:cNvSpPr>
            <a:spLocks noChangeArrowheads="1"/>
          </p:cNvSpPr>
          <p:nvPr/>
        </p:nvSpPr>
        <p:spPr bwMode="auto">
          <a:xfrm>
            <a:off x="990600" y="3962400"/>
            <a:ext cx="152400" cy="152400"/>
          </a:xfrm>
          <a:prstGeom prst="ellipse">
            <a:avLst/>
          </a:prstGeom>
          <a:solidFill>
            <a:schemeClr val="tx2"/>
          </a:solidFill>
          <a:ln w="9525">
            <a:solidFill>
              <a:schemeClr val="tx1"/>
            </a:solidFill>
            <a:round/>
            <a:headEnd/>
            <a:tailEnd/>
          </a:ln>
        </p:spPr>
        <p:txBody>
          <a:bodyPr wrap="none" anchor="ctr"/>
          <a:lstStyle/>
          <a:p>
            <a:pPr algn="ctr"/>
            <a:endParaRPr lang="es-ES" altLang="zh-CN" sz="2400">
              <a:solidFill>
                <a:schemeClr val="tx2"/>
              </a:solidFill>
              <a:latin typeface="Times New Roman" pitchFamily="18" charset="0"/>
            </a:endParaRPr>
          </a:p>
        </p:txBody>
      </p:sp>
      <p:sp>
        <p:nvSpPr>
          <p:cNvPr id="147463" name="Oval 11"/>
          <p:cNvSpPr>
            <a:spLocks noChangeArrowheads="1"/>
          </p:cNvSpPr>
          <p:nvPr/>
        </p:nvSpPr>
        <p:spPr bwMode="auto">
          <a:xfrm>
            <a:off x="7848600" y="6248400"/>
            <a:ext cx="152400" cy="152400"/>
          </a:xfrm>
          <a:prstGeom prst="ellipse">
            <a:avLst/>
          </a:prstGeom>
          <a:solidFill>
            <a:schemeClr val="tx2"/>
          </a:solidFill>
          <a:ln w="9525">
            <a:solidFill>
              <a:schemeClr val="tx1"/>
            </a:solidFill>
            <a:round/>
            <a:headEnd/>
            <a:tailEnd/>
          </a:ln>
        </p:spPr>
        <p:txBody>
          <a:bodyPr wrap="none" anchor="ctr"/>
          <a:lstStyle/>
          <a:p>
            <a:pPr algn="ctr"/>
            <a:endParaRPr lang="es-ES" altLang="zh-CN" sz="2400">
              <a:solidFill>
                <a:schemeClr val="tx2"/>
              </a:solidFill>
              <a:latin typeface="Times New Roman" pitchFamily="18" charset="0"/>
            </a:endParaRPr>
          </a:p>
        </p:txBody>
      </p:sp>
      <p:sp>
        <p:nvSpPr>
          <p:cNvPr id="147464" name="Text Box 12"/>
          <p:cNvSpPr txBox="1">
            <a:spLocks noChangeArrowheads="1"/>
          </p:cNvSpPr>
          <p:nvPr/>
        </p:nvSpPr>
        <p:spPr bwMode="auto">
          <a:xfrm>
            <a:off x="762000" y="3581400"/>
            <a:ext cx="1447800" cy="457200"/>
          </a:xfrm>
          <a:prstGeom prst="rect">
            <a:avLst/>
          </a:prstGeom>
          <a:noFill/>
          <a:ln w="9525">
            <a:noFill/>
            <a:miter lim="800000"/>
            <a:headEnd/>
            <a:tailEnd/>
          </a:ln>
        </p:spPr>
        <p:txBody>
          <a:bodyPr>
            <a:spAutoFit/>
          </a:bodyPr>
          <a:lstStyle/>
          <a:p>
            <a:pPr algn="ctr">
              <a:spcBef>
                <a:spcPct val="50000"/>
              </a:spcBef>
            </a:pPr>
            <a:r>
              <a:rPr lang="en-US" altLang="zh-CN" sz="2400" b="1">
                <a:latin typeface="Times New Roman" pitchFamily="18" charset="0"/>
              </a:rPr>
              <a:t>start</a:t>
            </a:r>
          </a:p>
        </p:txBody>
      </p:sp>
      <p:sp>
        <p:nvSpPr>
          <p:cNvPr id="147465" name="Text Box 13"/>
          <p:cNvSpPr txBox="1">
            <a:spLocks noChangeArrowheads="1"/>
          </p:cNvSpPr>
          <p:nvPr/>
        </p:nvSpPr>
        <p:spPr bwMode="auto">
          <a:xfrm>
            <a:off x="7467600" y="5791200"/>
            <a:ext cx="914400" cy="457200"/>
          </a:xfrm>
          <a:prstGeom prst="rect">
            <a:avLst/>
          </a:prstGeom>
          <a:noFill/>
          <a:ln w="9525">
            <a:noFill/>
            <a:miter lim="800000"/>
            <a:headEnd/>
            <a:tailEnd/>
          </a:ln>
        </p:spPr>
        <p:txBody>
          <a:bodyPr>
            <a:spAutoFit/>
          </a:bodyPr>
          <a:lstStyle/>
          <a:p>
            <a:pPr algn="ctr">
              <a:spcBef>
                <a:spcPct val="50000"/>
              </a:spcBef>
            </a:pPr>
            <a:r>
              <a:rPr lang="en-US" altLang="zh-CN" sz="2400" b="1">
                <a:latin typeface="Times New Roman" pitchFamily="18" charset="0"/>
              </a:rPr>
              <a:t>stop</a:t>
            </a:r>
          </a:p>
        </p:txBody>
      </p:sp>
      <p:sp>
        <p:nvSpPr>
          <p:cNvPr id="12308" name="Freeform 20"/>
          <p:cNvSpPr>
            <a:spLocks/>
          </p:cNvSpPr>
          <p:nvPr/>
        </p:nvSpPr>
        <p:spPr bwMode="auto">
          <a:xfrm>
            <a:off x="1143000" y="4114800"/>
            <a:ext cx="6705600" cy="2552700"/>
          </a:xfrm>
          <a:custGeom>
            <a:avLst/>
            <a:gdLst>
              <a:gd name="T0" fmla="*/ 0 w 4224"/>
              <a:gd name="T1" fmla="*/ 0 h 1608"/>
              <a:gd name="T2" fmla="*/ 1824 w 4224"/>
              <a:gd name="T3" fmla="*/ 1536 h 1608"/>
              <a:gd name="T4" fmla="*/ 3888 w 4224"/>
              <a:gd name="T5" fmla="*/ 432 h 1608"/>
              <a:gd name="T6" fmla="*/ 2112 w 4224"/>
              <a:gd name="T7" fmla="*/ 144 h 1608"/>
              <a:gd name="T8" fmla="*/ 1536 w 4224"/>
              <a:gd name="T9" fmla="*/ 528 h 1608"/>
              <a:gd name="T10" fmla="*/ 4224 w 4224"/>
              <a:gd name="T11" fmla="*/ 1392 h 1608"/>
              <a:gd name="T12" fmla="*/ 0 60000 65536"/>
              <a:gd name="T13" fmla="*/ 0 60000 65536"/>
              <a:gd name="T14" fmla="*/ 0 60000 65536"/>
              <a:gd name="T15" fmla="*/ 0 60000 65536"/>
              <a:gd name="T16" fmla="*/ 0 60000 65536"/>
              <a:gd name="T17" fmla="*/ 0 60000 65536"/>
              <a:gd name="T18" fmla="*/ 0 w 4224"/>
              <a:gd name="T19" fmla="*/ 0 h 1608"/>
              <a:gd name="T20" fmla="*/ 4224 w 4224"/>
              <a:gd name="T21" fmla="*/ 1608 h 1608"/>
            </a:gdLst>
            <a:ahLst/>
            <a:cxnLst>
              <a:cxn ang="T12">
                <a:pos x="T0" y="T1"/>
              </a:cxn>
              <a:cxn ang="T13">
                <a:pos x="T2" y="T3"/>
              </a:cxn>
              <a:cxn ang="T14">
                <a:pos x="T4" y="T5"/>
              </a:cxn>
              <a:cxn ang="T15">
                <a:pos x="T6" y="T7"/>
              </a:cxn>
              <a:cxn ang="T16">
                <a:pos x="T8" y="T9"/>
              </a:cxn>
              <a:cxn ang="T17">
                <a:pos x="T10" y="T11"/>
              </a:cxn>
            </a:cxnLst>
            <a:rect l="T18" t="T19" r="T20" b="T21"/>
            <a:pathLst>
              <a:path w="4224" h="1608">
                <a:moveTo>
                  <a:pt x="0" y="0"/>
                </a:moveTo>
                <a:cubicBezTo>
                  <a:pt x="588" y="732"/>
                  <a:pt x="1176" y="1464"/>
                  <a:pt x="1824" y="1536"/>
                </a:cubicBezTo>
                <a:cubicBezTo>
                  <a:pt x="2472" y="1608"/>
                  <a:pt x="3840" y="664"/>
                  <a:pt x="3888" y="432"/>
                </a:cubicBezTo>
                <a:cubicBezTo>
                  <a:pt x="3936" y="200"/>
                  <a:pt x="2504" y="128"/>
                  <a:pt x="2112" y="144"/>
                </a:cubicBezTo>
                <a:cubicBezTo>
                  <a:pt x="1720" y="160"/>
                  <a:pt x="1184" y="320"/>
                  <a:pt x="1536" y="528"/>
                </a:cubicBezTo>
                <a:cubicBezTo>
                  <a:pt x="1888" y="736"/>
                  <a:pt x="3776" y="1248"/>
                  <a:pt x="4224" y="1392"/>
                </a:cubicBezTo>
              </a:path>
            </a:pathLst>
          </a:custGeom>
          <a:noFill/>
          <a:ln w="9525">
            <a:solidFill>
              <a:srgbClr val="FF0000"/>
            </a:solidFill>
            <a:round/>
            <a:headEnd/>
            <a:tailEnd/>
          </a:ln>
        </p:spPr>
        <p:txBody>
          <a:bodyPr wrap="none"/>
          <a:lstStyle/>
          <a:p>
            <a:endParaRPr lang="zh-CN" altLang="en-US"/>
          </a:p>
        </p:txBody>
      </p:sp>
      <p:sp>
        <p:nvSpPr>
          <p:cNvPr id="147467" name="AutoShape 21"/>
          <p:cNvSpPr>
            <a:spLocks noChangeArrowheads="1"/>
          </p:cNvSpPr>
          <p:nvPr/>
        </p:nvSpPr>
        <p:spPr bwMode="auto">
          <a:xfrm rot="1342235">
            <a:off x="3352800" y="5105400"/>
            <a:ext cx="685800" cy="304800"/>
          </a:xfrm>
          <a:prstGeom prst="rightArrow">
            <a:avLst>
              <a:gd name="adj1" fmla="val 50000"/>
              <a:gd name="adj2" fmla="val 562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2310" name="Line 22"/>
          <p:cNvSpPr>
            <a:spLocks noChangeShapeType="1"/>
          </p:cNvSpPr>
          <p:nvPr/>
        </p:nvSpPr>
        <p:spPr bwMode="auto">
          <a:xfrm>
            <a:off x="1066800" y="4038600"/>
            <a:ext cx="6781800" cy="2286000"/>
          </a:xfrm>
          <a:prstGeom prst="line">
            <a:avLst/>
          </a:prstGeom>
          <a:noFill/>
          <a:ln w="76200">
            <a:solidFill>
              <a:srgbClr val="008000"/>
            </a:solidFill>
            <a:round/>
            <a:headEnd type="oval" w="med" len="med"/>
            <a:tailEnd type="triangle" w="med" len="med"/>
          </a:ln>
        </p:spPr>
        <p:txBody>
          <a:bodyPr wrap="none"/>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308"/>
                                        </p:tgtEl>
                                        <p:attrNameLst>
                                          <p:attrName>style.visibility</p:attrName>
                                        </p:attrNameLst>
                                      </p:cBhvr>
                                      <p:to>
                                        <p:strVal val="visible"/>
                                      </p:to>
                                    </p:set>
                                    <p:animEffect transition="in" filter="wedge">
                                      <p:cBhvr>
                                        <p:cTn id="7" dur="3000"/>
                                        <p:tgtEl>
                                          <p:spTgt spid="1230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12310"/>
                                        </p:tgtEl>
                                        <p:attrNameLst>
                                          <p:attrName>style.visibility</p:attrName>
                                        </p:attrNameLst>
                                      </p:cBhvr>
                                      <p:to>
                                        <p:strVal val="visible"/>
                                      </p:to>
                                    </p:set>
                                    <p:anim calcmode="lin" valueType="num">
                                      <p:cBhvr additive="base">
                                        <p:cTn id="12" dur="500" fill="hold"/>
                                        <p:tgtEl>
                                          <p:spTgt spid="12310"/>
                                        </p:tgtEl>
                                        <p:attrNameLst>
                                          <p:attrName>ppt_x</p:attrName>
                                        </p:attrNameLst>
                                      </p:cBhvr>
                                      <p:tavLst>
                                        <p:tav tm="0">
                                          <p:val>
                                            <p:strVal val="0-#ppt_w/2"/>
                                          </p:val>
                                        </p:tav>
                                        <p:tav tm="100000">
                                          <p:val>
                                            <p:strVal val="#ppt_x"/>
                                          </p:val>
                                        </p:tav>
                                      </p:tavLst>
                                    </p:anim>
                                    <p:anim calcmode="lin" valueType="num">
                                      <p:cBhvr additive="base">
                                        <p:cTn id="13" dur="500" fill="hold"/>
                                        <p:tgtEl>
                                          <p:spTgt spid="1231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arbrak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8" grpId="0" animBg="1"/>
      <p:bldP spid="12310"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152400"/>
            <a:ext cx="7772400" cy="838200"/>
          </a:xfrm>
        </p:spPr>
        <p:txBody>
          <a:bodyPr/>
          <a:lstStyle/>
          <a:p>
            <a:pPr eaLnBrk="1" hangingPunct="1"/>
            <a:r>
              <a:rPr lang="en-US" altLang="zh-CN" sz="4000" smtClean="0">
                <a:solidFill>
                  <a:srgbClr val="FF9933"/>
                </a:solidFill>
              </a:rPr>
              <a:t>Speed, Velocity, &amp; Acceleration</a:t>
            </a:r>
          </a:p>
        </p:txBody>
      </p:sp>
      <p:sp>
        <p:nvSpPr>
          <p:cNvPr id="14339" name="Rectangle 3"/>
          <p:cNvSpPr>
            <a:spLocks noGrp="1" noChangeArrowheads="1"/>
          </p:cNvSpPr>
          <p:nvPr>
            <p:ph type="body" idx="1"/>
          </p:nvPr>
        </p:nvSpPr>
        <p:spPr>
          <a:xfrm>
            <a:off x="457200" y="1524000"/>
            <a:ext cx="8229600" cy="4648200"/>
          </a:xfrm>
        </p:spPr>
        <p:txBody>
          <a:bodyPr/>
          <a:lstStyle/>
          <a:p>
            <a:pPr eaLnBrk="1" hangingPunct="1">
              <a:lnSpc>
                <a:spcPct val="90000"/>
              </a:lnSpc>
              <a:spcBef>
                <a:spcPct val="50000"/>
              </a:spcBef>
              <a:defRPr/>
            </a:pPr>
            <a:r>
              <a:rPr lang="en-US" altLang="zh-CN" sz="3500" b="1" dirty="0">
                <a:latin typeface="Times New Roman" pitchFamily="18" charset="0"/>
                <a:cs typeface="Times New Roman" pitchFamily="18" charset="0"/>
              </a:rPr>
              <a:t> Speed (</a:t>
            </a:r>
            <a:r>
              <a:rPr lang="en-US" altLang="zh-CN" sz="3500" b="1" i="1" dirty="0">
                <a:latin typeface="Times New Roman" pitchFamily="18" charset="0"/>
                <a:cs typeface="Times New Roman" pitchFamily="18" charset="0"/>
              </a:rPr>
              <a:t>v</a:t>
            </a:r>
            <a:r>
              <a:rPr lang="en-US" altLang="zh-CN" sz="3500" b="1" dirty="0">
                <a:latin typeface="Times New Roman" pitchFamily="18" charset="0"/>
                <a:cs typeface="Times New Roman" pitchFamily="18" charset="0"/>
              </a:rPr>
              <a:t>) – how fast you </a:t>
            </a:r>
            <a:r>
              <a:rPr lang="en-US" altLang="zh-CN" sz="3500" b="1" dirty="0" smtClean="0">
                <a:latin typeface="Times New Roman" pitchFamily="18" charset="0"/>
                <a:cs typeface="Times New Roman" pitchFamily="18" charset="0"/>
              </a:rPr>
              <a:t>go.</a:t>
            </a:r>
            <a:endParaRPr lang="en-US" altLang="zh-CN" sz="3500" b="1" dirty="0">
              <a:latin typeface="Times New Roman" pitchFamily="18" charset="0"/>
              <a:cs typeface="Times New Roman" pitchFamily="18" charset="0"/>
            </a:endParaRPr>
          </a:p>
          <a:p>
            <a:pPr eaLnBrk="1" hangingPunct="1">
              <a:lnSpc>
                <a:spcPct val="90000"/>
              </a:lnSpc>
              <a:spcBef>
                <a:spcPct val="50000"/>
              </a:spcBef>
              <a:defRPr/>
            </a:pPr>
            <a:r>
              <a:rPr lang="en-US" altLang="zh-CN" sz="3500" b="1" dirty="0">
                <a:latin typeface="Times New Roman" pitchFamily="18" charset="0"/>
                <a:cs typeface="Times New Roman" pitchFamily="18" charset="0"/>
              </a:rPr>
              <a:t> Velocity </a:t>
            </a:r>
            <a:r>
              <a:rPr lang="en-US" altLang="zh-CN" sz="3500" b="1" dirty="0" smtClean="0">
                <a:latin typeface="Times New Roman" pitchFamily="18" charset="0"/>
                <a:cs typeface="Times New Roman" pitchFamily="18" charset="0"/>
              </a:rPr>
              <a:t>(</a:t>
            </a:r>
            <a:r>
              <a:rPr lang="en-US" altLang="zh-CN" sz="3500" b="1" i="1" dirty="0" smtClean="0">
                <a:latin typeface="Times New Roman" pitchFamily="18" charset="0"/>
                <a:cs typeface="Times New Roman" pitchFamily="18" charset="0"/>
              </a:rPr>
              <a:t> </a:t>
            </a:r>
            <a:r>
              <a:rPr lang="en-US" altLang="zh-CN" sz="3500" b="1" dirty="0" smtClean="0">
                <a:latin typeface="Times New Roman" pitchFamily="18" charset="0"/>
                <a:cs typeface="Times New Roman" pitchFamily="18" charset="0"/>
              </a:rPr>
              <a:t>) </a:t>
            </a:r>
            <a:r>
              <a:rPr lang="en-US" altLang="zh-CN" sz="3500" b="1" dirty="0">
                <a:latin typeface="Times New Roman" pitchFamily="18" charset="0"/>
                <a:cs typeface="Times New Roman" pitchFamily="18" charset="0"/>
              </a:rPr>
              <a:t>– how fast and which way;   </a:t>
            </a:r>
            <a:br>
              <a:rPr lang="en-US" altLang="zh-CN" sz="3500" b="1" dirty="0">
                <a:latin typeface="Times New Roman" pitchFamily="18" charset="0"/>
                <a:cs typeface="Times New Roman" pitchFamily="18" charset="0"/>
              </a:rPr>
            </a:br>
            <a:r>
              <a:rPr lang="en-US" altLang="zh-CN" sz="3500" b="1" dirty="0">
                <a:latin typeface="Times New Roman" pitchFamily="18" charset="0"/>
                <a:cs typeface="Times New Roman" pitchFamily="18" charset="0"/>
              </a:rPr>
              <a:t> the </a:t>
            </a:r>
            <a:r>
              <a:rPr lang="en-US" altLang="zh-CN" sz="3500" b="1" dirty="0">
                <a:solidFill>
                  <a:srgbClr val="FF0000"/>
                </a:solidFill>
                <a:latin typeface="Times New Roman" pitchFamily="18" charset="0"/>
                <a:cs typeface="Times New Roman" pitchFamily="18" charset="0"/>
              </a:rPr>
              <a:t>rate at which position </a:t>
            </a:r>
            <a:r>
              <a:rPr lang="en-US" altLang="zh-CN" sz="3500" b="1" dirty="0" smtClean="0">
                <a:solidFill>
                  <a:srgbClr val="FF0000"/>
                </a:solidFill>
                <a:latin typeface="Times New Roman" pitchFamily="18" charset="0"/>
                <a:cs typeface="Times New Roman" pitchFamily="18" charset="0"/>
              </a:rPr>
              <a:t>changes</a:t>
            </a:r>
            <a:r>
              <a:rPr lang="en-US" altLang="zh-CN" sz="3500" b="1" dirty="0" smtClean="0">
                <a:latin typeface="Times New Roman" pitchFamily="18" charset="0"/>
                <a:cs typeface="Times New Roman" pitchFamily="18" charset="0"/>
              </a:rPr>
              <a:t>.</a:t>
            </a:r>
            <a:endParaRPr lang="en-US" altLang="zh-CN" sz="3500" b="1" dirty="0">
              <a:latin typeface="Times New Roman" pitchFamily="18" charset="0"/>
              <a:cs typeface="Times New Roman" pitchFamily="18" charset="0"/>
            </a:endParaRPr>
          </a:p>
          <a:p>
            <a:pPr eaLnBrk="1" hangingPunct="1">
              <a:lnSpc>
                <a:spcPct val="90000"/>
              </a:lnSpc>
              <a:spcBef>
                <a:spcPct val="50000"/>
              </a:spcBef>
              <a:defRPr/>
            </a:pPr>
            <a:r>
              <a:rPr lang="en-US" altLang="zh-CN" sz="3500" b="1" dirty="0">
                <a:latin typeface="Times New Roman" pitchFamily="18" charset="0"/>
                <a:cs typeface="Times New Roman" pitchFamily="18" charset="0"/>
              </a:rPr>
              <a:t>Average speed ( </a:t>
            </a:r>
            <a:r>
              <a:rPr lang="en-US" altLang="zh-CN" sz="3500" b="1" i="1" dirty="0">
                <a:latin typeface="Times New Roman" pitchFamily="18" charset="0"/>
                <a:cs typeface="Times New Roman" pitchFamily="18" charset="0"/>
              </a:rPr>
              <a:t>v</a:t>
            </a:r>
            <a:r>
              <a:rPr lang="en-US" altLang="zh-CN" sz="3500" b="1" dirty="0">
                <a:latin typeface="Times New Roman" pitchFamily="18" charset="0"/>
                <a:cs typeface="Times New Roman" pitchFamily="18" charset="0"/>
              </a:rPr>
              <a:t> ) – </a:t>
            </a:r>
            <a:r>
              <a:rPr lang="en-US" altLang="zh-CN" sz="3500" b="1" dirty="0" smtClean="0">
                <a:latin typeface="Times New Roman" pitchFamily="18" charset="0"/>
                <a:cs typeface="Times New Roman" pitchFamily="18" charset="0"/>
              </a:rPr>
              <a:t>distance/time</a:t>
            </a:r>
            <a:endParaRPr lang="en-US" altLang="zh-CN" sz="3500" b="1" dirty="0">
              <a:latin typeface="Times New Roman" pitchFamily="18" charset="0"/>
              <a:cs typeface="Times New Roman" pitchFamily="18" charset="0"/>
            </a:endParaRPr>
          </a:p>
          <a:p>
            <a:pPr eaLnBrk="1" hangingPunct="1">
              <a:lnSpc>
                <a:spcPct val="90000"/>
              </a:lnSpc>
              <a:spcBef>
                <a:spcPct val="50000"/>
              </a:spcBef>
              <a:defRPr/>
            </a:pPr>
            <a:r>
              <a:rPr lang="en-US" altLang="zh-CN" sz="3500" b="1" dirty="0">
                <a:latin typeface="Times New Roman" pitchFamily="18" charset="0"/>
                <a:cs typeface="Times New Roman" pitchFamily="18" charset="0"/>
              </a:rPr>
              <a:t> Acceleration (</a:t>
            </a:r>
            <a:r>
              <a:rPr lang="en-US" altLang="zh-CN" sz="3500" b="1" i="1" dirty="0">
                <a:latin typeface="Times New Roman" pitchFamily="18" charset="0"/>
                <a:cs typeface="Times New Roman" pitchFamily="18" charset="0"/>
              </a:rPr>
              <a:t>a</a:t>
            </a:r>
            <a:r>
              <a:rPr lang="en-US" altLang="zh-CN" sz="3500" b="1" dirty="0">
                <a:latin typeface="Times New Roman" pitchFamily="18" charset="0"/>
                <a:cs typeface="Times New Roman" pitchFamily="18" charset="0"/>
              </a:rPr>
              <a:t>) – how fast you speed </a:t>
            </a:r>
            <a:br>
              <a:rPr lang="en-US" altLang="zh-CN" sz="3500" b="1" dirty="0">
                <a:latin typeface="Times New Roman" pitchFamily="18" charset="0"/>
                <a:cs typeface="Times New Roman" pitchFamily="18" charset="0"/>
              </a:rPr>
            </a:br>
            <a:r>
              <a:rPr lang="en-US" altLang="zh-CN" sz="3500" b="1" dirty="0">
                <a:latin typeface="Times New Roman" pitchFamily="18" charset="0"/>
                <a:cs typeface="Times New Roman" pitchFamily="18" charset="0"/>
              </a:rPr>
              <a:t> up, slow down, or change direction;  </a:t>
            </a:r>
            <a:br>
              <a:rPr lang="en-US" altLang="zh-CN" sz="3500" b="1" dirty="0">
                <a:latin typeface="Times New Roman" pitchFamily="18" charset="0"/>
                <a:cs typeface="Times New Roman" pitchFamily="18" charset="0"/>
              </a:rPr>
            </a:br>
            <a:r>
              <a:rPr lang="en-US" altLang="zh-CN" sz="3500" b="1" dirty="0">
                <a:latin typeface="Times New Roman" pitchFamily="18" charset="0"/>
                <a:cs typeface="Times New Roman" pitchFamily="18" charset="0"/>
              </a:rPr>
              <a:t> the </a:t>
            </a:r>
            <a:r>
              <a:rPr lang="en-US" altLang="zh-CN" sz="3500" b="1" dirty="0">
                <a:solidFill>
                  <a:srgbClr val="FF0000"/>
                </a:solidFill>
                <a:latin typeface="Times New Roman" pitchFamily="18" charset="0"/>
                <a:cs typeface="Times New Roman" pitchFamily="18" charset="0"/>
              </a:rPr>
              <a:t>rate at which velocity </a:t>
            </a:r>
            <a:r>
              <a:rPr lang="en-US" altLang="zh-CN" sz="3500" b="1" dirty="0" smtClean="0">
                <a:solidFill>
                  <a:srgbClr val="FF0000"/>
                </a:solidFill>
                <a:latin typeface="Times New Roman" pitchFamily="18" charset="0"/>
                <a:cs typeface="Times New Roman" pitchFamily="18" charset="0"/>
              </a:rPr>
              <a:t>changes</a:t>
            </a:r>
            <a:r>
              <a:rPr lang="en-US" altLang="zh-CN" sz="3500" b="1" dirty="0" smtClean="0">
                <a:latin typeface="Times New Roman" pitchFamily="18" charset="0"/>
                <a:cs typeface="Times New Roman" pitchFamily="18" charset="0"/>
              </a:rPr>
              <a:t>.</a:t>
            </a:r>
            <a:endParaRPr lang="en-US" altLang="zh-CN" sz="2800" b="1" dirty="0">
              <a:latin typeface="Times New Roman" pitchFamily="18" charset="0"/>
              <a:cs typeface="Times New Roman" pitchFamily="18" charset="0"/>
            </a:endParaRPr>
          </a:p>
        </p:txBody>
      </p:sp>
      <p:sp>
        <p:nvSpPr>
          <p:cNvPr id="139269" name="Line 6"/>
          <p:cNvSpPr>
            <a:spLocks noChangeShapeType="1"/>
          </p:cNvSpPr>
          <p:nvPr/>
        </p:nvSpPr>
        <p:spPr bwMode="auto">
          <a:xfrm>
            <a:off x="4000500" y="3657600"/>
            <a:ext cx="228600" cy="0"/>
          </a:xfrm>
          <a:prstGeom prst="line">
            <a:avLst/>
          </a:prstGeom>
          <a:noFill/>
          <a:ln w="28575">
            <a:solidFill>
              <a:schemeClr val="tx1"/>
            </a:solidFill>
            <a:round/>
            <a:headEnd/>
            <a:tailEnd/>
          </a:ln>
        </p:spPr>
        <p:txBody>
          <a:bodyPr wrap="none"/>
          <a:lstStyle/>
          <a:p>
            <a:endParaRPr lang="zh-CN" altLang="en-US"/>
          </a:p>
        </p:txBody>
      </p:sp>
      <p:graphicFrame>
        <p:nvGraphicFramePr>
          <p:cNvPr id="139266" name="Object 2"/>
          <p:cNvGraphicFramePr>
            <a:graphicFrameLocks noChangeAspect="1"/>
          </p:cNvGraphicFramePr>
          <p:nvPr/>
        </p:nvGraphicFramePr>
        <p:xfrm>
          <a:off x="2765425" y="2463800"/>
          <a:ext cx="215900" cy="279400"/>
        </p:xfrm>
        <a:graphic>
          <a:graphicData uri="http://schemas.openxmlformats.org/presentationml/2006/ole">
            <p:oleObj spid="_x0000_s139266" name="公式" r:id="rId3" imgW="215640" imgH="279360" progId="Equation.3">
              <p:embed/>
            </p:oleObj>
          </a:graphicData>
        </a:graphic>
      </p:graphicFrame>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274638"/>
            <a:ext cx="8229600" cy="715962"/>
          </a:xfrm>
        </p:spPr>
        <p:txBody>
          <a:bodyPr/>
          <a:lstStyle/>
          <a:p>
            <a:pPr eaLnBrk="1" hangingPunct="1"/>
            <a:r>
              <a:rPr lang="en-US" altLang="zh-CN" sz="4000" smtClean="0">
                <a:solidFill>
                  <a:srgbClr val="FF9933"/>
                </a:solidFill>
              </a:rPr>
              <a:t>Speed vs. Velocity</a:t>
            </a:r>
            <a:endParaRPr lang="es-ES" altLang="zh-CN" sz="4000" smtClean="0">
              <a:solidFill>
                <a:srgbClr val="FF9933"/>
              </a:solidFill>
            </a:endParaRPr>
          </a:p>
        </p:txBody>
      </p:sp>
      <p:sp>
        <p:nvSpPr>
          <p:cNvPr id="159746" name="Rectangle 3"/>
          <p:cNvSpPr>
            <a:spLocks noGrp="1" noChangeArrowheads="1"/>
          </p:cNvSpPr>
          <p:nvPr>
            <p:ph type="body" idx="1"/>
          </p:nvPr>
        </p:nvSpPr>
        <p:spPr>
          <a:xfrm>
            <a:off x="304800" y="1295400"/>
            <a:ext cx="8559800" cy="5211763"/>
          </a:xfrm>
        </p:spPr>
        <p:txBody>
          <a:bodyPr/>
          <a:lstStyle/>
          <a:p>
            <a:pPr eaLnBrk="1" hangingPunct="1"/>
            <a:r>
              <a:rPr lang="en-US" altLang="zh-CN" sz="3000" b="1" smtClean="0">
                <a:effectLst/>
                <a:latin typeface="Times New Roman" pitchFamily="18" charset="0"/>
                <a:cs typeface="Times New Roman" pitchFamily="18" charset="0"/>
              </a:rPr>
              <a:t>Speed (</a:t>
            </a:r>
            <a:r>
              <a:rPr lang="en-US" altLang="zh-CN" sz="3000" b="1" i="1" smtClean="0">
                <a:effectLst/>
                <a:latin typeface="Times New Roman" pitchFamily="18" charset="0"/>
                <a:cs typeface="Times New Roman" pitchFamily="18" charset="0"/>
              </a:rPr>
              <a:t>v</a:t>
            </a:r>
            <a:r>
              <a:rPr lang="en-US" altLang="zh-CN" sz="3000" b="1" smtClean="0">
                <a:effectLst/>
                <a:latin typeface="Times New Roman" pitchFamily="18" charset="0"/>
                <a:cs typeface="Times New Roman" pitchFamily="18" charset="0"/>
              </a:rPr>
              <a:t>) is a scalar (how fast something is moving regardless of its direction). </a:t>
            </a:r>
            <a:br>
              <a:rPr lang="en-US" altLang="zh-CN" sz="3000" b="1" smtClean="0">
                <a:effectLst/>
                <a:latin typeface="Times New Roman" pitchFamily="18" charset="0"/>
                <a:cs typeface="Times New Roman" pitchFamily="18" charset="0"/>
              </a:rPr>
            </a:br>
            <a:r>
              <a:rPr lang="en-US" altLang="zh-CN" sz="3000" b="1" smtClean="0">
                <a:effectLst/>
                <a:latin typeface="Times New Roman" pitchFamily="18" charset="0"/>
                <a:cs typeface="Times New Roman" pitchFamily="18" charset="0"/>
              </a:rPr>
              <a:t>Ex:  </a:t>
            </a:r>
            <a:r>
              <a:rPr lang="en-US" altLang="zh-CN" sz="3000" b="1" i="1" smtClean="0">
                <a:effectLst/>
                <a:latin typeface="Times New Roman" pitchFamily="18" charset="0"/>
                <a:cs typeface="Times New Roman" pitchFamily="18" charset="0"/>
              </a:rPr>
              <a:t>v</a:t>
            </a:r>
            <a:r>
              <a:rPr lang="en-US" altLang="zh-CN" sz="3000" b="1" smtClean="0">
                <a:effectLst/>
                <a:latin typeface="Times New Roman" pitchFamily="18" charset="0"/>
                <a:cs typeface="Times New Roman" pitchFamily="18" charset="0"/>
              </a:rPr>
              <a:t> = 20 mph</a:t>
            </a:r>
          </a:p>
          <a:p>
            <a:pPr eaLnBrk="1" hangingPunct="1">
              <a:lnSpc>
                <a:spcPct val="150000"/>
              </a:lnSpc>
            </a:pPr>
            <a:r>
              <a:rPr lang="en-US" altLang="zh-CN" sz="3000" b="1" smtClean="0">
                <a:effectLst/>
                <a:latin typeface="Times New Roman" pitchFamily="18" charset="0"/>
                <a:cs typeface="Times New Roman" pitchFamily="18" charset="0"/>
              </a:rPr>
              <a:t>Speed is the magnitude of velocity.</a:t>
            </a:r>
          </a:p>
          <a:p>
            <a:pPr eaLnBrk="1" hangingPunct="1"/>
            <a:r>
              <a:rPr lang="en-US" altLang="zh-CN" sz="3000" b="1" smtClean="0">
                <a:effectLst/>
                <a:latin typeface="Times New Roman" pitchFamily="18" charset="0"/>
                <a:cs typeface="Times New Roman" pitchFamily="18" charset="0"/>
              </a:rPr>
              <a:t>Velocity is a combination of speed and direction </a:t>
            </a:r>
          </a:p>
          <a:p>
            <a:pPr eaLnBrk="1" hangingPunct="1">
              <a:buFont typeface="Wingdings" pitchFamily="2" charset="2"/>
              <a:buNone/>
            </a:pPr>
            <a:r>
              <a:rPr lang="en-US" altLang="zh-CN" sz="3000" b="1" smtClean="0">
                <a:effectLst/>
                <a:latin typeface="Times New Roman" pitchFamily="18" charset="0"/>
                <a:cs typeface="Times New Roman" pitchFamily="18" charset="0"/>
              </a:rPr>
              <a:t>Ex:  </a:t>
            </a:r>
            <a:r>
              <a:rPr lang="en-US" altLang="zh-CN" sz="3000" b="1" i="1" smtClean="0">
                <a:effectLst/>
                <a:latin typeface="Times New Roman" pitchFamily="18" charset="0"/>
                <a:cs typeface="Times New Roman" pitchFamily="18" charset="0"/>
              </a:rPr>
              <a:t>v</a:t>
            </a:r>
            <a:r>
              <a:rPr lang="en-US" altLang="zh-CN" sz="3000" b="1" smtClean="0">
                <a:effectLst/>
                <a:latin typeface="Times New Roman" pitchFamily="18" charset="0"/>
                <a:cs typeface="Times New Roman" pitchFamily="18" charset="0"/>
              </a:rPr>
              <a:t> = 20 mph at 15</a:t>
            </a:r>
            <a:r>
              <a:rPr lang="en-US" altLang="zh-CN" sz="3000" b="1" smtClean="0">
                <a:effectLst/>
                <a:latin typeface="Times New Roman" pitchFamily="18" charset="0"/>
                <a:cs typeface="Times New Roman" pitchFamily="18" charset="0"/>
                <a:sym typeface="Symbol" pitchFamily="18" charset="2"/>
              </a:rPr>
              <a:t></a:t>
            </a:r>
            <a:r>
              <a:rPr lang="en-US" altLang="zh-CN" sz="3000" b="1" smtClean="0">
                <a:effectLst/>
                <a:latin typeface="Times New Roman" pitchFamily="18" charset="0"/>
                <a:cs typeface="Times New Roman" pitchFamily="18" charset="0"/>
              </a:rPr>
              <a:t> south by west.</a:t>
            </a:r>
          </a:p>
          <a:p>
            <a:pPr eaLnBrk="1" hangingPunct="1">
              <a:lnSpc>
                <a:spcPct val="150000"/>
              </a:lnSpc>
            </a:pPr>
            <a:r>
              <a:rPr lang="en-US" altLang="zh-CN" sz="3000" b="1" smtClean="0">
                <a:effectLst/>
                <a:latin typeface="Times New Roman" pitchFamily="18" charset="0"/>
                <a:cs typeface="Times New Roman" pitchFamily="18" charset="0"/>
              </a:rPr>
              <a:t>The symbol for speed is  </a:t>
            </a:r>
            <a:r>
              <a:rPr lang="en-US" altLang="zh-CN" sz="3000" b="1" i="1" smtClean="0">
                <a:effectLst/>
                <a:latin typeface="Times New Roman" pitchFamily="18" charset="0"/>
                <a:cs typeface="Times New Roman" pitchFamily="18" charset="0"/>
              </a:rPr>
              <a:t>v</a:t>
            </a:r>
            <a:r>
              <a:rPr lang="en-US" altLang="zh-CN" sz="3000" b="1" smtClean="0">
                <a:effectLst/>
                <a:latin typeface="Times New Roman" pitchFamily="18" charset="0"/>
                <a:cs typeface="Times New Roman" pitchFamily="18" charset="0"/>
              </a:rPr>
              <a:t>.</a:t>
            </a:r>
          </a:p>
          <a:p>
            <a:pPr eaLnBrk="1" hangingPunct="1"/>
            <a:r>
              <a:rPr lang="en-US" altLang="zh-CN" sz="3000" b="1" smtClean="0">
                <a:effectLst/>
                <a:latin typeface="Times New Roman" pitchFamily="18" charset="0"/>
                <a:cs typeface="Times New Roman" pitchFamily="18" charset="0"/>
              </a:rPr>
              <a:t>The symbol for velocity is type written in bold: </a:t>
            </a:r>
            <a:r>
              <a:rPr lang="en-US" altLang="zh-CN" sz="3000" b="1" i="1" smtClean="0">
                <a:effectLst/>
                <a:latin typeface="Times New Roman" pitchFamily="18" charset="0"/>
                <a:ea typeface="黑体" pitchFamily="2" charset="-122"/>
                <a:cs typeface="Times New Roman" pitchFamily="18" charset="0"/>
              </a:rPr>
              <a:t>v</a:t>
            </a:r>
            <a:r>
              <a:rPr lang="en-US" altLang="zh-CN" sz="3000" b="1" smtClean="0">
                <a:effectLst/>
                <a:latin typeface="Times New Roman" pitchFamily="18" charset="0"/>
                <a:cs typeface="Times New Roman" pitchFamily="18" charset="0"/>
              </a:rPr>
              <a:t>  or hand written with an arrow: </a:t>
            </a:r>
          </a:p>
        </p:txBody>
      </p:sp>
      <p:graphicFrame>
        <p:nvGraphicFramePr>
          <p:cNvPr id="159749" name="Object 5"/>
          <p:cNvGraphicFramePr>
            <a:graphicFrameLocks noChangeAspect="1"/>
          </p:cNvGraphicFramePr>
          <p:nvPr/>
        </p:nvGraphicFramePr>
        <p:xfrm>
          <a:off x="5943600" y="6045200"/>
          <a:ext cx="215900" cy="279400"/>
        </p:xfrm>
        <a:graphic>
          <a:graphicData uri="http://schemas.openxmlformats.org/presentationml/2006/ole">
            <p:oleObj spid="_x0000_s159749" name="公式" r:id="rId3" imgW="215640" imgH="279360" progId="Equation.3">
              <p:embed/>
            </p:oleObj>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62000" y="152400"/>
            <a:ext cx="7772400" cy="533400"/>
          </a:xfrm>
        </p:spPr>
        <p:txBody>
          <a:bodyPr/>
          <a:lstStyle/>
          <a:p>
            <a:pPr eaLnBrk="1" hangingPunct="1"/>
            <a:r>
              <a:rPr lang="en-US" altLang="zh-CN" smtClean="0">
                <a:solidFill>
                  <a:srgbClr val="FF9933"/>
                </a:solidFill>
              </a:rPr>
              <a:t>Speed vs. Velocity</a:t>
            </a:r>
          </a:p>
        </p:txBody>
      </p:sp>
      <p:sp>
        <p:nvSpPr>
          <p:cNvPr id="141314" name="Rectangle 3"/>
          <p:cNvSpPr>
            <a:spLocks noGrp="1" noChangeArrowheads="1"/>
          </p:cNvSpPr>
          <p:nvPr>
            <p:ph type="body" idx="1"/>
          </p:nvPr>
        </p:nvSpPr>
        <p:spPr>
          <a:xfrm>
            <a:off x="533400" y="760413"/>
            <a:ext cx="8382000" cy="3581400"/>
          </a:xfrm>
        </p:spPr>
        <p:txBody>
          <a:bodyPr/>
          <a:lstStyle/>
          <a:p>
            <a:pPr eaLnBrk="1" hangingPunct="1"/>
            <a:r>
              <a:rPr lang="en-US" altLang="zh-CN" sz="2400" b="1" smtClean="0">
                <a:effectLst/>
                <a:latin typeface="Times New Roman" pitchFamily="18" charset="0"/>
                <a:cs typeface="Times New Roman" pitchFamily="18" charset="0"/>
              </a:rPr>
              <a:t>During your 8 mi. trip, which took 15 min., your speedometer displays your instantaneous speed, which varies throughout the trip.</a:t>
            </a:r>
          </a:p>
          <a:p>
            <a:pPr eaLnBrk="1" hangingPunct="1"/>
            <a:r>
              <a:rPr lang="en-US" altLang="zh-CN" sz="2400" b="1" smtClean="0">
                <a:effectLst/>
                <a:latin typeface="Times New Roman" pitchFamily="18" charset="0"/>
                <a:cs typeface="Times New Roman" pitchFamily="18" charset="0"/>
              </a:rPr>
              <a:t>Your average speed is 32 mi/hr.</a:t>
            </a:r>
          </a:p>
          <a:p>
            <a:pPr eaLnBrk="1" hangingPunct="1"/>
            <a:r>
              <a:rPr lang="en-US" altLang="zh-CN" sz="2400" b="1" smtClean="0">
                <a:effectLst/>
                <a:latin typeface="Times New Roman" pitchFamily="18" charset="0"/>
                <a:cs typeface="Times New Roman" pitchFamily="18" charset="0"/>
              </a:rPr>
              <a:t>Your average velocity is 32 mi/hr in a SE direction.</a:t>
            </a:r>
          </a:p>
          <a:p>
            <a:pPr eaLnBrk="1" hangingPunct="1"/>
            <a:r>
              <a:rPr lang="en-US" altLang="zh-CN" sz="2400" b="1" smtClean="0">
                <a:effectLst/>
                <a:latin typeface="Times New Roman" pitchFamily="18" charset="0"/>
                <a:cs typeface="Times New Roman" pitchFamily="18" charset="0"/>
              </a:rPr>
              <a:t>At any point in time, your velocity vector points tangent to your path. </a:t>
            </a:r>
          </a:p>
          <a:p>
            <a:pPr eaLnBrk="1" hangingPunct="1"/>
            <a:r>
              <a:rPr lang="en-US" altLang="zh-CN" sz="2400" b="1" smtClean="0">
                <a:effectLst/>
                <a:latin typeface="Times New Roman" pitchFamily="18" charset="0"/>
                <a:cs typeface="Times New Roman" pitchFamily="18" charset="0"/>
              </a:rPr>
              <a:t>The faster you go, the longer your velocity vector.</a:t>
            </a:r>
          </a:p>
        </p:txBody>
      </p:sp>
      <p:grpSp>
        <p:nvGrpSpPr>
          <p:cNvPr id="141315" name="Group 15"/>
          <p:cNvGrpSpPr>
            <a:grpSpLocks/>
          </p:cNvGrpSpPr>
          <p:nvPr/>
        </p:nvGrpSpPr>
        <p:grpSpPr bwMode="auto">
          <a:xfrm>
            <a:off x="3429000" y="4343400"/>
            <a:ext cx="5410200" cy="2247900"/>
            <a:chOff x="624" y="2352"/>
            <a:chExt cx="4656" cy="1848"/>
          </a:xfrm>
        </p:grpSpPr>
        <p:sp>
          <p:nvSpPr>
            <p:cNvPr id="141319" name="Text Box 9"/>
            <p:cNvSpPr txBox="1">
              <a:spLocks noChangeArrowheads="1"/>
            </p:cNvSpPr>
            <p:nvPr/>
          </p:nvSpPr>
          <p:spPr bwMode="auto">
            <a:xfrm>
              <a:off x="767" y="2352"/>
              <a:ext cx="913" cy="376"/>
            </a:xfrm>
            <a:prstGeom prst="rect">
              <a:avLst/>
            </a:prstGeom>
            <a:noFill/>
            <a:ln w="9525">
              <a:noFill/>
              <a:miter lim="800000"/>
              <a:headEnd/>
              <a:tailEnd/>
            </a:ln>
          </p:spPr>
          <p:txBody>
            <a:bodyPr>
              <a:spAutoFit/>
            </a:bodyPr>
            <a:lstStyle/>
            <a:p>
              <a:pPr algn="ctr">
                <a:spcBef>
                  <a:spcPct val="50000"/>
                </a:spcBef>
              </a:pPr>
              <a:endParaRPr lang="es-ES" altLang="zh-CN" sz="2400">
                <a:latin typeface="Times New Roman" pitchFamily="18" charset="0"/>
              </a:endParaRPr>
            </a:p>
          </p:txBody>
        </p:sp>
        <p:sp>
          <p:nvSpPr>
            <p:cNvPr id="141320" name="AutoShape 4"/>
            <p:cNvSpPr>
              <a:spLocks noChangeArrowheads="1"/>
            </p:cNvSpPr>
            <p:nvPr/>
          </p:nvSpPr>
          <p:spPr bwMode="auto">
            <a:xfrm rot="3060165">
              <a:off x="720" y="3072"/>
              <a:ext cx="432" cy="192"/>
            </a:xfrm>
            <a:prstGeom prst="rightArrow">
              <a:avLst>
                <a:gd name="adj1" fmla="val 50000"/>
                <a:gd name="adj2" fmla="val 562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41321" name="AutoShape 5"/>
            <p:cNvSpPr>
              <a:spLocks noChangeArrowheads="1"/>
            </p:cNvSpPr>
            <p:nvPr/>
          </p:nvSpPr>
          <p:spPr bwMode="auto">
            <a:xfrm rot="-10350066">
              <a:off x="3648" y="2544"/>
              <a:ext cx="432" cy="192"/>
            </a:xfrm>
            <a:prstGeom prst="rightArrow">
              <a:avLst>
                <a:gd name="adj1" fmla="val 50000"/>
                <a:gd name="adj2" fmla="val 562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41322" name="AutoShape 6"/>
            <p:cNvSpPr>
              <a:spLocks noChangeArrowheads="1"/>
            </p:cNvSpPr>
            <p:nvPr/>
          </p:nvSpPr>
          <p:spPr bwMode="auto">
            <a:xfrm rot="-1196338">
              <a:off x="2832" y="3792"/>
              <a:ext cx="336" cy="192"/>
            </a:xfrm>
            <a:prstGeom prst="rightArrow">
              <a:avLst>
                <a:gd name="adj1" fmla="val 50000"/>
                <a:gd name="adj2" fmla="val 43750"/>
              </a:avLst>
            </a:prstGeom>
            <a:solidFill>
              <a:schemeClr val="tx1"/>
            </a:solidFill>
            <a:ln w="9525">
              <a:solidFill>
                <a:schemeClr val="tx1"/>
              </a:solidFill>
              <a:miter lim="800000"/>
              <a:headEnd/>
              <a:tailEnd/>
            </a:ln>
          </p:spPr>
          <p:txBody>
            <a:bodyPr wrap="none" anchor="ctr"/>
            <a:lstStyle/>
            <a:p>
              <a:pPr algn="ctr"/>
              <a:endParaRPr lang="zh-CN" altLang="en-US"/>
            </a:p>
          </p:txBody>
        </p:sp>
        <p:sp>
          <p:nvSpPr>
            <p:cNvPr id="141323" name="Oval 7"/>
            <p:cNvSpPr>
              <a:spLocks noChangeArrowheads="1"/>
            </p:cNvSpPr>
            <p:nvPr/>
          </p:nvSpPr>
          <p:spPr bwMode="auto">
            <a:xfrm>
              <a:off x="624" y="2496"/>
              <a:ext cx="96" cy="96"/>
            </a:xfrm>
            <a:prstGeom prst="ellipse">
              <a:avLst/>
            </a:prstGeom>
            <a:solidFill>
              <a:schemeClr val="tx2"/>
            </a:solidFill>
            <a:ln w="9525">
              <a:solidFill>
                <a:schemeClr val="tx1"/>
              </a:solidFill>
              <a:round/>
              <a:headEnd/>
              <a:tailEnd/>
            </a:ln>
          </p:spPr>
          <p:txBody>
            <a:bodyPr wrap="none" anchor="ctr"/>
            <a:lstStyle/>
            <a:p>
              <a:pPr algn="ctr"/>
              <a:endParaRPr lang="es-ES" altLang="zh-CN" sz="2400">
                <a:solidFill>
                  <a:schemeClr val="tx2"/>
                </a:solidFill>
                <a:latin typeface="Times New Roman" pitchFamily="18" charset="0"/>
              </a:endParaRPr>
            </a:p>
          </p:txBody>
        </p:sp>
        <p:sp>
          <p:nvSpPr>
            <p:cNvPr id="141324" name="Oval 8"/>
            <p:cNvSpPr>
              <a:spLocks noChangeArrowheads="1"/>
            </p:cNvSpPr>
            <p:nvPr/>
          </p:nvSpPr>
          <p:spPr bwMode="auto">
            <a:xfrm>
              <a:off x="4944" y="3936"/>
              <a:ext cx="96" cy="96"/>
            </a:xfrm>
            <a:prstGeom prst="ellipse">
              <a:avLst/>
            </a:prstGeom>
            <a:solidFill>
              <a:schemeClr val="tx2"/>
            </a:solidFill>
            <a:ln w="9525">
              <a:solidFill>
                <a:schemeClr val="tx1"/>
              </a:solidFill>
              <a:round/>
              <a:headEnd/>
              <a:tailEnd/>
            </a:ln>
          </p:spPr>
          <p:txBody>
            <a:bodyPr wrap="none" anchor="ctr"/>
            <a:lstStyle/>
            <a:p>
              <a:pPr algn="ctr"/>
              <a:endParaRPr lang="es-ES" altLang="zh-CN" sz="2400">
                <a:solidFill>
                  <a:schemeClr val="tx2"/>
                </a:solidFill>
                <a:latin typeface="Times New Roman" pitchFamily="18" charset="0"/>
              </a:endParaRPr>
            </a:p>
          </p:txBody>
        </p:sp>
        <p:sp>
          <p:nvSpPr>
            <p:cNvPr id="141325" name="Text Box 10"/>
            <p:cNvSpPr txBox="1">
              <a:spLocks noChangeArrowheads="1"/>
            </p:cNvSpPr>
            <p:nvPr/>
          </p:nvSpPr>
          <p:spPr bwMode="auto">
            <a:xfrm>
              <a:off x="4703" y="3648"/>
              <a:ext cx="577" cy="376"/>
            </a:xfrm>
            <a:prstGeom prst="rect">
              <a:avLst/>
            </a:prstGeom>
            <a:noFill/>
            <a:ln w="9525">
              <a:noFill/>
              <a:miter lim="800000"/>
              <a:headEnd/>
              <a:tailEnd/>
            </a:ln>
          </p:spPr>
          <p:txBody>
            <a:bodyPr>
              <a:spAutoFit/>
            </a:bodyPr>
            <a:lstStyle/>
            <a:p>
              <a:pPr algn="ctr">
                <a:spcBef>
                  <a:spcPct val="50000"/>
                </a:spcBef>
              </a:pPr>
              <a:endParaRPr lang="es-ES" altLang="zh-CN" sz="2400">
                <a:latin typeface="Times New Roman" pitchFamily="18" charset="0"/>
              </a:endParaRPr>
            </a:p>
          </p:txBody>
        </p:sp>
        <p:sp>
          <p:nvSpPr>
            <p:cNvPr id="141326" name="Freeform 11"/>
            <p:cNvSpPr>
              <a:spLocks/>
            </p:cNvSpPr>
            <p:nvPr/>
          </p:nvSpPr>
          <p:spPr bwMode="auto">
            <a:xfrm>
              <a:off x="720" y="2592"/>
              <a:ext cx="4224" cy="1608"/>
            </a:xfrm>
            <a:custGeom>
              <a:avLst/>
              <a:gdLst>
                <a:gd name="T0" fmla="*/ 0 w 4224"/>
                <a:gd name="T1" fmla="*/ 0 h 1608"/>
                <a:gd name="T2" fmla="*/ 1824 w 4224"/>
                <a:gd name="T3" fmla="*/ 1536 h 1608"/>
                <a:gd name="T4" fmla="*/ 3888 w 4224"/>
                <a:gd name="T5" fmla="*/ 432 h 1608"/>
                <a:gd name="T6" fmla="*/ 2112 w 4224"/>
                <a:gd name="T7" fmla="*/ 144 h 1608"/>
                <a:gd name="T8" fmla="*/ 1536 w 4224"/>
                <a:gd name="T9" fmla="*/ 528 h 1608"/>
                <a:gd name="T10" fmla="*/ 4224 w 4224"/>
                <a:gd name="T11" fmla="*/ 1392 h 1608"/>
                <a:gd name="T12" fmla="*/ 0 60000 65536"/>
                <a:gd name="T13" fmla="*/ 0 60000 65536"/>
                <a:gd name="T14" fmla="*/ 0 60000 65536"/>
                <a:gd name="T15" fmla="*/ 0 60000 65536"/>
                <a:gd name="T16" fmla="*/ 0 60000 65536"/>
                <a:gd name="T17" fmla="*/ 0 60000 65536"/>
                <a:gd name="T18" fmla="*/ 0 w 4224"/>
                <a:gd name="T19" fmla="*/ 0 h 1608"/>
                <a:gd name="T20" fmla="*/ 4224 w 4224"/>
                <a:gd name="T21" fmla="*/ 1608 h 1608"/>
              </a:gdLst>
              <a:ahLst/>
              <a:cxnLst>
                <a:cxn ang="T12">
                  <a:pos x="T0" y="T1"/>
                </a:cxn>
                <a:cxn ang="T13">
                  <a:pos x="T2" y="T3"/>
                </a:cxn>
                <a:cxn ang="T14">
                  <a:pos x="T4" y="T5"/>
                </a:cxn>
                <a:cxn ang="T15">
                  <a:pos x="T6" y="T7"/>
                </a:cxn>
                <a:cxn ang="T16">
                  <a:pos x="T8" y="T9"/>
                </a:cxn>
                <a:cxn ang="T17">
                  <a:pos x="T10" y="T11"/>
                </a:cxn>
              </a:cxnLst>
              <a:rect l="T18" t="T19" r="T20" b="T21"/>
              <a:pathLst>
                <a:path w="4224" h="1608">
                  <a:moveTo>
                    <a:pt x="0" y="0"/>
                  </a:moveTo>
                  <a:cubicBezTo>
                    <a:pt x="588" y="732"/>
                    <a:pt x="1176" y="1464"/>
                    <a:pt x="1824" y="1536"/>
                  </a:cubicBezTo>
                  <a:cubicBezTo>
                    <a:pt x="2472" y="1608"/>
                    <a:pt x="3840" y="664"/>
                    <a:pt x="3888" y="432"/>
                  </a:cubicBezTo>
                  <a:cubicBezTo>
                    <a:pt x="3936" y="200"/>
                    <a:pt x="2504" y="128"/>
                    <a:pt x="2112" y="144"/>
                  </a:cubicBezTo>
                  <a:cubicBezTo>
                    <a:pt x="1720" y="160"/>
                    <a:pt x="1184" y="320"/>
                    <a:pt x="1536" y="528"/>
                  </a:cubicBezTo>
                  <a:cubicBezTo>
                    <a:pt x="1888" y="736"/>
                    <a:pt x="3776" y="1248"/>
                    <a:pt x="4224" y="1392"/>
                  </a:cubicBezTo>
                </a:path>
              </a:pathLst>
            </a:custGeom>
            <a:noFill/>
            <a:ln w="9525">
              <a:solidFill>
                <a:srgbClr val="FF0000"/>
              </a:solidFill>
              <a:round/>
              <a:headEnd/>
              <a:tailEnd/>
            </a:ln>
          </p:spPr>
          <p:txBody>
            <a:bodyPr wrap="none"/>
            <a:lstStyle/>
            <a:p>
              <a:endParaRPr lang="zh-CN" altLang="en-US"/>
            </a:p>
          </p:txBody>
        </p:sp>
        <p:sp>
          <p:nvSpPr>
            <p:cNvPr id="141327" name="AutoShape 12"/>
            <p:cNvSpPr>
              <a:spLocks noChangeArrowheads="1"/>
            </p:cNvSpPr>
            <p:nvPr/>
          </p:nvSpPr>
          <p:spPr bwMode="auto">
            <a:xfrm rot="1342235">
              <a:off x="2112" y="3216"/>
              <a:ext cx="432" cy="192"/>
            </a:xfrm>
            <a:prstGeom prst="rightArrow">
              <a:avLst>
                <a:gd name="adj1" fmla="val 50000"/>
                <a:gd name="adj2" fmla="val 56250"/>
              </a:avLst>
            </a:prstGeom>
            <a:solidFill>
              <a:schemeClr val="tx1"/>
            </a:solidFill>
            <a:ln w="9525">
              <a:solidFill>
                <a:schemeClr val="tx1"/>
              </a:solidFill>
              <a:miter lim="800000"/>
              <a:headEnd/>
              <a:tailEnd/>
            </a:ln>
          </p:spPr>
          <p:txBody>
            <a:bodyPr wrap="none" anchor="ctr"/>
            <a:lstStyle/>
            <a:p>
              <a:pPr algn="ctr"/>
              <a:endParaRPr lang="zh-CN" altLang="en-US"/>
            </a:p>
          </p:txBody>
        </p:sp>
      </p:grpSp>
      <p:grpSp>
        <p:nvGrpSpPr>
          <p:cNvPr id="3" name="Group 20"/>
          <p:cNvGrpSpPr>
            <a:grpSpLocks/>
          </p:cNvGrpSpPr>
          <p:nvPr/>
        </p:nvGrpSpPr>
        <p:grpSpPr bwMode="auto">
          <a:xfrm>
            <a:off x="5181600" y="4648200"/>
            <a:ext cx="1778000" cy="1879600"/>
            <a:chOff x="3264" y="2928"/>
            <a:chExt cx="1120" cy="1184"/>
          </a:xfrm>
        </p:grpSpPr>
        <p:sp>
          <p:nvSpPr>
            <p:cNvPr id="141317" name="Line 17"/>
            <p:cNvSpPr>
              <a:spLocks noChangeShapeType="1"/>
            </p:cNvSpPr>
            <p:nvPr/>
          </p:nvSpPr>
          <p:spPr bwMode="auto">
            <a:xfrm flipH="1" flipV="1">
              <a:off x="3264" y="2928"/>
              <a:ext cx="1120" cy="111"/>
            </a:xfrm>
            <a:prstGeom prst="line">
              <a:avLst/>
            </a:prstGeom>
            <a:noFill/>
            <a:ln w="57150">
              <a:solidFill>
                <a:srgbClr val="FF0000"/>
              </a:solidFill>
              <a:round/>
              <a:headEnd/>
              <a:tailEnd type="triangle" w="med" len="med"/>
            </a:ln>
          </p:spPr>
          <p:txBody>
            <a:bodyPr wrap="none"/>
            <a:lstStyle/>
            <a:p>
              <a:endParaRPr lang="zh-CN" altLang="en-US"/>
            </a:p>
          </p:txBody>
        </p:sp>
        <p:sp>
          <p:nvSpPr>
            <p:cNvPr id="141318" name="Line 19"/>
            <p:cNvSpPr>
              <a:spLocks noChangeShapeType="1"/>
            </p:cNvSpPr>
            <p:nvPr/>
          </p:nvSpPr>
          <p:spPr bwMode="auto">
            <a:xfrm flipV="1">
              <a:off x="3656" y="4080"/>
              <a:ext cx="424" cy="32"/>
            </a:xfrm>
            <a:prstGeom prst="line">
              <a:avLst/>
            </a:prstGeom>
            <a:noFill/>
            <a:ln w="57150">
              <a:solidFill>
                <a:srgbClr val="008000"/>
              </a:solidFill>
              <a:round/>
              <a:headEnd/>
              <a:tailEnd type="triangle" w="med" len="med"/>
            </a:ln>
          </p:spPr>
          <p:txBody>
            <a:bodyPr wrap="none"/>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0-#ppt_w/2"/>
                                          </p:val>
                                        </p:tav>
                                        <p:tav tm="100000">
                                          <p:val>
                                            <p:strVal val="#ppt_x"/>
                                          </p:val>
                                        </p:tav>
                                      </p:tavLst>
                                    </p:anim>
                                    <p:anim calcmode="lin" valueType="num">
                                      <p:cBhvr additive="base">
                                        <p:cTn id="8" dur="50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762000" y="228600"/>
            <a:ext cx="7772400" cy="533400"/>
          </a:xfrm>
        </p:spPr>
        <p:txBody>
          <a:bodyPr/>
          <a:lstStyle/>
          <a:p>
            <a:pPr eaLnBrk="1" hangingPunct="1"/>
            <a:r>
              <a:rPr lang="en-US" altLang="zh-CN" smtClean="0">
                <a:solidFill>
                  <a:srgbClr val="FF9933"/>
                </a:solidFill>
              </a:rPr>
              <a:t>Acceleration</a:t>
            </a:r>
          </a:p>
        </p:txBody>
      </p:sp>
      <p:sp>
        <p:nvSpPr>
          <p:cNvPr id="142338" name="Rectangle 3"/>
          <p:cNvSpPr>
            <a:spLocks noGrp="1" noChangeArrowheads="1"/>
          </p:cNvSpPr>
          <p:nvPr>
            <p:ph type="body" idx="1"/>
          </p:nvPr>
        </p:nvSpPr>
        <p:spPr>
          <a:xfrm>
            <a:off x="381000" y="762000"/>
            <a:ext cx="8229600" cy="1676400"/>
          </a:xfrm>
        </p:spPr>
        <p:txBody>
          <a:bodyPr/>
          <a:lstStyle/>
          <a:p>
            <a:pPr eaLnBrk="1" hangingPunct="1">
              <a:buFontTx/>
              <a:buNone/>
            </a:pPr>
            <a:r>
              <a:rPr lang="en-US" altLang="zh-CN" sz="2800" b="1" smtClean="0">
                <a:effectLst/>
                <a:latin typeface="Times New Roman" pitchFamily="18" charset="0"/>
                <a:cs typeface="Times New Roman" pitchFamily="18" charset="0"/>
              </a:rPr>
              <a:t>Acceleration – how fast you speed up, slow down, or change direction; it’s the </a:t>
            </a:r>
            <a:r>
              <a:rPr lang="en-US" altLang="zh-CN" sz="2800" b="1" smtClean="0">
                <a:solidFill>
                  <a:srgbClr val="FF0000"/>
                </a:solidFill>
                <a:effectLst/>
                <a:latin typeface="Times New Roman" pitchFamily="18" charset="0"/>
                <a:cs typeface="Times New Roman" pitchFamily="18" charset="0"/>
              </a:rPr>
              <a:t>rate at which velocity changes</a:t>
            </a:r>
            <a:r>
              <a:rPr lang="en-US" altLang="zh-CN" sz="2800" b="1" smtClean="0">
                <a:effectLst/>
                <a:latin typeface="Times New Roman" pitchFamily="18" charset="0"/>
                <a:cs typeface="Times New Roman" pitchFamily="18" charset="0"/>
              </a:rPr>
              <a:t>. Two examples:</a:t>
            </a:r>
          </a:p>
          <a:p>
            <a:pPr eaLnBrk="1" hangingPunct="1">
              <a:buFontTx/>
              <a:buNone/>
            </a:pPr>
            <a:endParaRPr lang="en-US" altLang="zh-CN" sz="2800" b="1" smtClean="0">
              <a:effectLst/>
              <a:latin typeface="Times New Roman" pitchFamily="18" charset="0"/>
              <a:cs typeface="Times New Roman" pitchFamily="18" charset="0"/>
            </a:endParaRPr>
          </a:p>
        </p:txBody>
      </p:sp>
      <p:graphicFrame>
        <p:nvGraphicFramePr>
          <p:cNvPr id="16466" name="Group 82"/>
          <p:cNvGraphicFramePr>
            <a:graphicFrameLocks noGrp="1"/>
          </p:cNvGraphicFramePr>
          <p:nvPr/>
        </p:nvGraphicFramePr>
        <p:xfrm>
          <a:off x="533400" y="2438400"/>
          <a:ext cx="3276600" cy="2903538"/>
        </p:xfrm>
        <a:graphic>
          <a:graphicData uri="http://schemas.openxmlformats.org/drawingml/2006/table">
            <a:tbl>
              <a:tblPr/>
              <a:tblGrid>
                <a:gridCol w="1638300"/>
                <a:gridCol w="1638300"/>
              </a:tblGrid>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1" u="none" strike="noStrike" cap="none" normalizeH="0" baseline="0" smtClean="0">
                          <a:ln>
                            <a:noFill/>
                          </a:ln>
                          <a:solidFill>
                            <a:schemeClr val="tx1"/>
                          </a:solidFill>
                          <a:effectLst/>
                          <a:latin typeface="Times New Roman" pitchFamily="18" charset="0"/>
                          <a:ea typeface="宋体" charset="-122"/>
                          <a:cs typeface="Times New Roman" pitchFamily="18" charset="0"/>
                        </a:rPr>
                        <a:t>t</a:t>
                      </a: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a:t>
                      </a:r>
                      <a:r>
                        <a:rPr kumimoji="0" lang="en-US" altLang="zh-CN" sz="2800" b="0" i="1" u="none" strike="noStrike" cap="none" normalizeH="0" baseline="0" smtClean="0">
                          <a:ln>
                            <a:noFill/>
                          </a:ln>
                          <a:solidFill>
                            <a:schemeClr val="tx1"/>
                          </a:solidFill>
                          <a:effectLst/>
                          <a:latin typeface="Times New Roman" pitchFamily="18" charset="0"/>
                          <a:ea typeface="宋体" charset="-122"/>
                          <a:cs typeface="Times New Roman" pitchFamily="18" charset="0"/>
                        </a:rPr>
                        <a:t>v</a:t>
                      </a: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(mph)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55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57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59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61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6467" name="Group 83"/>
          <p:cNvGraphicFramePr>
            <a:graphicFrameLocks noGrp="1"/>
          </p:cNvGraphicFramePr>
          <p:nvPr/>
        </p:nvGraphicFramePr>
        <p:xfrm>
          <a:off x="4876800" y="2438400"/>
          <a:ext cx="3276600" cy="2903538"/>
        </p:xfrm>
        <a:graphic>
          <a:graphicData uri="http://schemas.openxmlformats.org/drawingml/2006/table">
            <a:tbl>
              <a:tblPr/>
              <a:tblGrid>
                <a:gridCol w="1638300"/>
                <a:gridCol w="1638300"/>
              </a:tblGrid>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1" u="none" strike="noStrike" cap="none" normalizeH="0" baseline="0" smtClean="0">
                          <a:ln>
                            <a:noFill/>
                          </a:ln>
                          <a:solidFill>
                            <a:schemeClr val="tx1"/>
                          </a:solidFill>
                          <a:effectLst/>
                          <a:latin typeface="Times New Roman" pitchFamily="18" charset="0"/>
                          <a:ea typeface="宋体" charset="-122"/>
                          <a:cs typeface="Times New Roman" pitchFamily="18" charset="0"/>
                        </a:rPr>
                        <a:t>t</a:t>
                      </a: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a:t>
                      </a:r>
                      <a:r>
                        <a:rPr kumimoji="0" lang="en-US" altLang="zh-CN" sz="2800" b="0" i="1" u="none" strike="noStrike" cap="none" normalizeH="0" baseline="0" smtClean="0">
                          <a:ln>
                            <a:noFill/>
                          </a:ln>
                          <a:solidFill>
                            <a:schemeClr val="tx1"/>
                          </a:solidFill>
                          <a:effectLst/>
                          <a:latin typeface="Times New Roman" pitchFamily="18" charset="0"/>
                          <a:ea typeface="宋体" charset="-122"/>
                          <a:cs typeface="Times New Roman" pitchFamily="18" charset="0"/>
                        </a:rPr>
                        <a:t>v</a:t>
                      </a: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 (m/s)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4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0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Times New Roman" pitchFamily="18" charset="0"/>
                          <a:ea typeface="宋体" charset="-122"/>
                          <a:cs typeface="Times New Roman" pitchFamily="18" charset="0"/>
                        </a:rPr>
                        <a:t>25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2381" name="Text Box 84"/>
          <p:cNvSpPr txBox="1">
            <a:spLocks noChangeArrowheads="1"/>
          </p:cNvSpPr>
          <p:nvPr/>
        </p:nvSpPr>
        <p:spPr bwMode="auto">
          <a:xfrm>
            <a:off x="381000" y="5715000"/>
            <a:ext cx="3505200" cy="701675"/>
          </a:xfrm>
          <a:prstGeom prst="rect">
            <a:avLst/>
          </a:prstGeom>
          <a:noFill/>
          <a:ln w="9525">
            <a:noFill/>
            <a:miter lim="800000"/>
            <a:headEnd/>
            <a:tailEnd/>
          </a:ln>
        </p:spPr>
        <p:txBody>
          <a:bodyPr>
            <a:spAutoFit/>
          </a:bodyPr>
          <a:lstStyle/>
          <a:p>
            <a:pPr algn="ctr">
              <a:spcBef>
                <a:spcPct val="50000"/>
              </a:spcBef>
            </a:pPr>
            <a:r>
              <a:rPr lang="en-US" altLang="zh-CN" i="1">
                <a:solidFill>
                  <a:srgbClr val="FF0000"/>
                </a:solidFill>
                <a:latin typeface="Times New Roman" pitchFamily="18" charset="0"/>
              </a:rPr>
              <a:t>a</a:t>
            </a:r>
            <a:r>
              <a:rPr lang="en-US" altLang="zh-CN">
                <a:solidFill>
                  <a:srgbClr val="FF0000"/>
                </a:solidFill>
                <a:latin typeface="Times New Roman" pitchFamily="18" charset="0"/>
              </a:rPr>
              <a:t> = +2 mph</a:t>
            </a:r>
            <a:r>
              <a:rPr lang="en-US" altLang="zh-CN" sz="4000" b="1">
                <a:solidFill>
                  <a:srgbClr val="FF0000"/>
                </a:solidFill>
                <a:latin typeface="Times New Roman" pitchFamily="18" charset="0"/>
              </a:rPr>
              <a:t>/</a:t>
            </a:r>
            <a:r>
              <a:rPr lang="en-US" altLang="zh-CN">
                <a:solidFill>
                  <a:srgbClr val="FF0000"/>
                </a:solidFill>
                <a:latin typeface="Times New Roman" pitchFamily="18" charset="0"/>
              </a:rPr>
              <a:t>s</a:t>
            </a:r>
          </a:p>
        </p:txBody>
      </p:sp>
      <p:grpSp>
        <p:nvGrpSpPr>
          <p:cNvPr id="142382" name="Group 93"/>
          <p:cNvGrpSpPr>
            <a:grpSpLocks/>
          </p:cNvGrpSpPr>
          <p:nvPr/>
        </p:nvGrpSpPr>
        <p:grpSpPr bwMode="auto">
          <a:xfrm>
            <a:off x="4648200" y="5653088"/>
            <a:ext cx="4114800" cy="900112"/>
            <a:chOff x="2976" y="3504"/>
            <a:chExt cx="2592" cy="567"/>
          </a:xfrm>
        </p:grpSpPr>
        <p:sp>
          <p:nvSpPr>
            <p:cNvPr id="142383" name="Text Box 86"/>
            <p:cNvSpPr txBox="1">
              <a:spLocks noChangeArrowheads="1"/>
            </p:cNvSpPr>
            <p:nvPr/>
          </p:nvSpPr>
          <p:spPr bwMode="auto">
            <a:xfrm>
              <a:off x="2976" y="3600"/>
              <a:ext cx="816" cy="365"/>
            </a:xfrm>
            <a:prstGeom prst="rect">
              <a:avLst/>
            </a:prstGeom>
            <a:noFill/>
            <a:ln w="9525">
              <a:noFill/>
              <a:miter lim="800000"/>
              <a:headEnd/>
              <a:tailEnd/>
            </a:ln>
          </p:spPr>
          <p:txBody>
            <a:bodyPr>
              <a:spAutoFit/>
            </a:bodyPr>
            <a:lstStyle/>
            <a:p>
              <a:pPr algn="r">
                <a:spcBef>
                  <a:spcPct val="50000"/>
                </a:spcBef>
              </a:pPr>
              <a:r>
                <a:rPr lang="en-US" altLang="zh-CN" i="1">
                  <a:solidFill>
                    <a:srgbClr val="FF0000"/>
                  </a:solidFill>
                  <a:latin typeface="Times New Roman" pitchFamily="18" charset="0"/>
                </a:rPr>
                <a:t>a</a:t>
              </a:r>
              <a:r>
                <a:rPr lang="en-US" altLang="zh-CN">
                  <a:solidFill>
                    <a:srgbClr val="FF0000"/>
                  </a:solidFill>
                  <a:latin typeface="Times New Roman" pitchFamily="18" charset="0"/>
                </a:rPr>
                <a:t> = -3</a:t>
              </a:r>
            </a:p>
          </p:txBody>
        </p:sp>
        <p:sp>
          <p:nvSpPr>
            <p:cNvPr id="142384" name="Text Box 89"/>
            <p:cNvSpPr txBox="1">
              <a:spLocks noChangeArrowheads="1"/>
            </p:cNvSpPr>
            <p:nvPr/>
          </p:nvSpPr>
          <p:spPr bwMode="auto">
            <a:xfrm>
              <a:off x="3744" y="3504"/>
              <a:ext cx="768" cy="327"/>
            </a:xfrm>
            <a:prstGeom prst="rect">
              <a:avLst/>
            </a:prstGeom>
            <a:noFill/>
            <a:ln w="9525">
              <a:noFill/>
              <a:miter lim="800000"/>
              <a:headEnd/>
              <a:tailEnd/>
            </a:ln>
          </p:spPr>
          <p:txBody>
            <a:bodyPr>
              <a:spAutoFit/>
            </a:bodyPr>
            <a:lstStyle/>
            <a:p>
              <a:pPr algn="ctr">
                <a:spcBef>
                  <a:spcPct val="50000"/>
                </a:spcBef>
              </a:pPr>
              <a:r>
                <a:rPr lang="en-US" altLang="zh-CN" sz="2800">
                  <a:solidFill>
                    <a:srgbClr val="FF0000"/>
                  </a:solidFill>
                </a:rPr>
                <a:t>m</a:t>
              </a:r>
              <a:r>
                <a:rPr lang="en-US" altLang="zh-CN" sz="900">
                  <a:solidFill>
                    <a:srgbClr val="FF0000"/>
                  </a:solidFill>
                </a:rPr>
                <a:t> </a:t>
              </a:r>
              <a:r>
                <a:rPr lang="en-US" altLang="zh-CN" sz="2800">
                  <a:solidFill>
                    <a:srgbClr val="FF0000"/>
                  </a:solidFill>
                </a:rPr>
                <a:t>/</a:t>
              </a:r>
              <a:r>
                <a:rPr lang="en-US" altLang="zh-CN" sz="900">
                  <a:solidFill>
                    <a:srgbClr val="FF0000"/>
                  </a:solidFill>
                </a:rPr>
                <a:t> </a:t>
              </a:r>
              <a:r>
                <a:rPr lang="en-US" altLang="zh-CN" sz="2800">
                  <a:solidFill>
                    <a:srgbClr val="FF0000"/>
                  </a:solidFill>
                </a:rPr>
                <a:t>s</a:t>
              </a:r>
              <a:endParaRPr lang="es-ES" altLang="zh-CN" sz="2800">
                <a:solidFill>
                  <a:srgbClr val="FF0000"/>
                </a:solidFill>
              </a:endParaRPr>
            </a:p>
          </p:txBody>
        </p:sp>
        <p:sp>
          <p:nvSpPr>
            <p:cNvPr id="142385" name="Line 90"/>
            <p:cNvSpPr>
              <a:spLocks noChangeShapeType="1"/>
            </p:cNvSpPr>
            <p:nvPr/>
          </p:nvSpPr>
          <p:spPr bwMode="auto">
            <a:xfrm>
              <a:off x="3792" y="3792"/>
              <a:ext cx="480" cy="0"/>
            </a:xfrm>
            <a:prstGeom prst="line">
              <a:avLst/>
            </a:prstGeom>
            <a:noFill/>
            <a:ln w="28575">
              <a:solidFill>
                <a:srgbClr val="FF0000"/>
              </a:solidFill>
              <a:round/>
              <a:headEnd/>
              <a:tailEnd/>
            </a:ln>
          </p:spPr>
          <p:txBody>
            <a:bodyPr wrap="none"/>
            <a:lstStyle/>
            <a:p>
              <a:endParaRPr lang="zh-CN" altLang="en-US"/>
            </a:p>
          </p:txBody>
        </p:sp>
        <p:sp>
          <p:nvSpPr>
            <p:cNvPr id="142386" name="Text Box 91"/>
            <p:cNvSpPr txBox="1">
              <a:spLocks noChangeArrowheads="1"/>
            </p:cNvSpPr>
            <p:nvPr/>
          </p:nvSpPr>
          <p:spPr bwMode="auto">
            <a:xfrm>
              <a:off x="3936" y="3744"/>
              <a:ext cx="432" cy="327"/>
            </a:xfrm>
            <a:prstGeom prst="rect">
              <a:avLst/>
            </a:prstGeom>
            <a:noFill/>
            <a:ln w="9525">
              <a:noFill/>
              <a:miter lim="800000"/>
              <a:headEnd/>
              <a:tailEnd/>
            </a:ln>
          </p:spPr>
          <p:txBody>
            <a:bodyPr>
              <a:spAutoFit/>
            </a:bodyPr>
            <a:lstStyle/>
            <a:p>
              <a:pPr algn="ctr">
                <a:spcBef>
                  <a:spcPct val="50000"/>
                </a:spcBef>
              </a:pPr>
              <a:r>
                <a:rPr lang="en-US" altLang="zh-CN" sz="2800">
                  <a:solidFill>
                    <a:srgbClr val="FF0000"/>
                  </a:solidFill>
                </a:rPr>
                <a:t>s</a:t>
              </a:r>
              <a:endParaRPr lang="es-ES" altLang="zh-CN" sz="2800">
                <a:solidFill>
                  <a:srgbClr val="FF0000"/>
                </a:solidFill>
              </a:endParaRPr>
            </a:p>
          </p:txBody>
        </p:sp>
        <p:sp>
          <p:nvSpPr>
            <p:cNvPr id="142387" name="Text Box 92"/>
            <p:cNvSpPr txBox="1">
              <a:spLocks noChangeArrowheads="1"/>
            </p:cNvSpPr>
            <p:nvPr/>
          </p:nvSpPr>
          <p:spPr bwMode="auto">
            <a:xfrm>
              <a:off x="4320" y="3600"/>
              <a:ext cx="1248" cy="365"/>
            </a:xfrm>
            <a:prstGeom prst="rect">
              <a:avLst/>
            </a:prstGeom>
            <a:noFill/>
            <a:ln w="9525">
              <a:noFill/>
              <a:miter lim="800000"/>
              <a:headEnd/>
              <a:tailEnd/>
            </a:ln>
          </p:spPr>
          <p:txBody>
            <a:bodyPr>
              <a:spAutoFit/>
            </a:bodyPr>
            <a:lstStyle/>
            <a:p>
              <a:pPr algn="ctr">
                <a:spcBef>
                  <a:spcPct val="50000"/>
                </a:spcBef>
              </a:pPr>
              <a:r>
                <a:rPr lang="en-US" altLang="zh-CN">
                  <a:solidFill>
                    <a:srgbClr val="FF0000"/>
                  </a:solidFill>
                  <a:latin typeface="Times New Roman" pitchFamily="18" charset="0"/>
                </a:rPr>
                <a:t> = -3 m/s</a:t>
              </a:r>
              <a:r>
                <a:rPr lang="en-US" altLang="zh-CN" sz="500">
                  <a:solidFill>
                    <a:srgbClr val="FF0000"/>
                  </a:solidFill>
                  <a:latin typeface="Times New Roman" pitchFamily="18" charset="0"/>
                </a:rPr>
                <a:t> </a:t>
              </a:r>
              <a:r>
                <a:rPr lang="en-US" altLang="zh-CN" baseline="30000">
                  <a:solidFill>
                    <a:srgbClr val="FF0000"/>
                  </a:solidFill>
                  <a:latin typeface="Times New Roman" pitchFamily="18" charset="0"/>
                </a:rPr>
                <a:t>2</a:t>
              </a:r>
              <a:endParaRPr lang="en-US" altLang="zh-CN">
                <a:solidFill>
                  <a:srgbClr val="FF0000"/>
                </a:solidFill>
                <a:latin typeface="Times New Roman" pitchFamily="18" charset="0"/>
              </a:endParaRPr>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28600" y="228600"/>
            <a:ext cx="8458200" cy="533400"/>
          </a:xfrm>
        </p:spPr>
        <p:txBody>
          <a:bodyPr/>
          <a:lstStyle/>
          <a:p>
            <a:pPr eaLnBrk="1" hangingPunct="1"/>
            <a:r>
              <a:rPr lang="en-US" altLang="zh-CN" sz="4000" smtClean="0">
                <a:solidFill>
                  <a:srgbClr val="FF9933"/>
                </a:solidFill>
              </a:rPr>
              <a:t>Velocity &amp; Acceleration Sign Chart</a:t>
            </a:r>
          </a:p>
        </p:txBody>
      </p:sp>
      <p:graphicFrame>
        <p:nvGraphicFramePr>
          <p:cNvPr id="143386" name="Group 26"/>
          <p:cNvGraphicFramePr>
            <a:graphicFrameLocks noGrp="1"/>
          </p:cNvGraphicFramePr>
          <p:nvPr/>
        </p:nvGraphicFramePr>
        <p:xfrm>
          <a:off x="533400" y="990600"/>
          <a:ext cx="7924800" cy="5354638"/>
        </p:xfrm>
        <a:graphic>
          <a:graphicData uri="http://schemas.openxmlformats.org/drawingml/2006/table">
            <a:tbl>
              <a:tblPr/>
              <a:tblGrid>
                <a:gridCol w="396875"/>
                <a:gridCol w="871538"/>
                <a:gridCol w="3379787"/>
                <a:gridCol w="3276600"/>
              </a:tblGrid>
              <a:tr h="503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s-ES" altLang="zh-CN" sz="2800" b="0" i="0" u="none" strike="noStrike" cap="none" normalizeH="0" baseline="0" smtClean="0">
                        <a:ln>
                          <a:noFill/>
                        </a:ln>
                        <a:solidFill>
                          <a:schemeClr val="tx1"/>
                        </a:solidFill>
                        <a:effectLst/>
                        <a:latin typeface="Arial"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1" u="none" strike="noStrike" cap="none" normalizeH="0" baseline="0" smtClean="0">
                          <a:ln>
                            <a:noFill/>
                          </a:ln>
                          <a:solidFill>
                            <a:srgbClr val="FF0000"/>
                          </a:solidFill>
                          <a:effectLst/>
                          <a:latin typeface="Times New Roman" pitchFamily="18" charset="0"/>
                          <a:ea typeface="宋体" charset="-122"/>
                        </a:rPr>
                        <a:t>V E L O C I T 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r>
              <a:tr h="930275">
                <a:tc row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400" b="0" i="0" u="none" strike="noStrike" cap="none" normalizeH="0" baseline="0" smtClean="0">
                          <a:ln>
                            <a:noFill/>
                          </a:ln>
                          <a:solidFill>
                            <a:schemeClr val="tx1"/>
                          </a:solidFill>
                          <a:effectLst/>
                          <a:latin typeface="Arial" charset="0"/>
                          <a:ea typeface="宋体" charset="-122"/>
                        </a:rPr>
                        <a:t> </a:t>
                      </a:r>
                      <a:r>
                        <a:rPr kumimoji="0" lang="en-US" altLang="zh-CN" sz="2400" b="0" i="1" u="none" strike="noStrike" cap="none" normalizeH="0" baseline="0" smtClean="0">
                          <a:ln>
                            <a:noFill/>
                          </a:ln>
                          <a:solidFill>
                            <a:schemeClr val="tx1"/>
                          </a:solidFill>
                          <a:effectLst/>
                          <a:latin typeface="Times New Roman" pitchFamily="18" charset="0"/>
                          <a:ea typeface="宋体" charset="-122"/>
                        </a:rPr>
                        <a:t>ACCELERATION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s-ES" altLang="zh-CN" sz="4400" b="0"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4400" b="1" i="0" u="none" strike="noStrike" cap="none" normalizeH="0" baseline="0" smtClean="0">
                          <a:ln>
                            <a:noFill/>
                          </a:ln>
                          <a:solidFill>
                            <a:srgbClr val="FF0000"/>
                          </a:solidFill>
                          <a:effectLst/>
                          <a:latin typeface="Arial" charset="0"/>
                          <a:ea typeface="宋体"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6600" b="0" i="0" u="none" strike="noStrike" cap="none" normalizeH="0" baseline="0" smtClean="0">
                          <a:ln>
                            <a:noFill/>
                          </a:ln>
                          <a:solidFill>
                            <a:srgbClr val="FF0000"/>
                          </a:solidFill>
                          <a:effectLst/>
                          <a:latin typeface="Arial" charset="0"/>
                          <a:ea typeface="宋体"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98638">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4400" b="1" i="0" u="none" strike="noStrike" cap="none" normalizeH="0" baseline="0" smtClean="0">
                          <a:ln>
                            <a:noFill/>
                          </a:ln>
                          <a:solidFill>
                            <a:schemeClr val="tx1"/>
                          </a:solidFill>
                          <a:effectLst/>
                          <a:latin typeface="Arial" charset="0"/>
                          <a:ea typeface="宋体" charset="-122"/>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Moving forward;</a:t>
                      </a:r>
                      <a:br>
                        <a:rPr kumimoji="0" lang="en-US" altLang="zh-CN" sz="2800" b="0" i="0" u="none" strike="noStrike" cap="none" normalizeH="0" baseline="0" smtClean="0">
                          <a:ln>
                            <a:noFill/>
                          </a:ln>
                          <a:solidFill>
                            <a:schemeClr val="tx1"/>
                          </a:solidFill>
                          <a:effectLst/>
                          <a:latin typeface="Arial" charset="0"/>
                          <a:ea typeface="宋体" charset="-122"/>
                        </a:rPr>
                      </a:br>
                      <a:r>
                        <a:rPr kumimoji="0" lang="en-US" altLang="zh-CN" sz="2800" b="0" i="0" u="none" strike="noStrike" cap="none" normalizeH="0" baseline="0" smtClean="0">
                          <a:ln>
                            <a:noFill/>
                          </a:ln>
                          <a:solidFill>
                            <a:schemeClr val="tx1"/>
                          </a:solidFill>
                          <a:effectLst/>
                          <a:latin typeface="Arial" charset="0"/>
                          <a:ea typeface="宋体" charset="-122"/>
                        </a:rPr>
                        <a:t>Speeding 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Moving backward;</a:t>
                      </a:r>
                      <a:br>
                        <a:rPr kumimoji="0" lang="en-US" altLang="zh-CN" sz="2800" b="0" i="0" u="none" strike="noStrike" cap="none" normalizeH="0" baseline="0" smtClean="0">
                          <a:ln>
                            <a:noFill/>
                          </a:ln>
                          <a:solidFill>
                            <a:schemeClr val="tx1"/>
                          </a:solidFill>
                          <a:effectLst/>
                          <a:latin typeface="Arial" charset="0"/>
                          <a:ea typeface="宋体" charset="-122"/>
                        </a:rPr>
                      </a:br>
                      <a:r>
                        <a:rPr kumimoji="0" lang="en-US" altLang="zh-CN" sz="2800" b="0" i="0" u="none" strike="noStrike" cap="none" normalizeH="0" baseline="0" smtClean="0">
                          <a:ln>
                            <a:noFill/>
                          </a:ln>
                          <a:solidFill>
                            <a:schemeClr val="tx1"/>
                          </a:solidFill>
                          <a:effectLst/>
                          <a:latin typeface="Arial" charset="0"/>
                          <a:ea typeface="宋体" charset="-122"/>
                        </a:rPr>
                        <a:t>Slowing down</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3088">
                <a:tc vMerge="1">
                  <a:txBody>
                    <a:bodyPr/>
                    <a:lstStyle/>
                    <a:p>
                      <a:endParaRPr lang="zh-CN" altLang="en-US"/>
                    </a:p>
                  </a:txBody>
                  <a:tcPr/>
                </a:tc>
                <a:tc>
                  <a:txBody>
                    <a:bodyPr/>
                    <a:lstStyle/>
                    <a:p>
                      <a:pPr marL="0" marR="0" lvl="0" indent="0" algn="ctr" defTabSz="914400" rtl="0" eaLnBrk="1" fontAlgn="base" latinLnBrk="0" hangingPunct="1">
                        <a:lnSpc>
                          <a:spcPct val="50000"/>
                        </a:lnSpc>
                        <a:spcBef>
                          <a:spcPct val="20000"/>
                        </a:spcBef>
                        <a:spcAft>
                          <a:spcPct val="0"/>
                        </a:spcAft>
                        <a:buClrTx/>
                        <a:buSzTx/>
                        <a:buFontTx/>
                        <a:buNone/>
                        <a:tabLst/>
                      </a:pPr>
                      <a:r>
                        <a:rPr kumimoji="0" lang="en-US" altLang="zh-CN" sz="6600" b="0" i="0" u="none" strike="noStrike" cap="none" normalizeH="0" baseline="0" smtClean="0">
                          <a:ln>
                            <a:noFill/>
                          </a:ln>
                          <a:solidFill>
                            <a:schemeClr val="tx1"/>
                          </a:solidFill>
                          <a:effectLst/>
                          <a:latin typeface="Arial" charset="0"/>
                          <a:ea typeface="宋体" charset="-122"/>
                        </a:rPr>
                        <a:t>     </a:t>
                      </a:r>
                      <a:br>
                        <a:rPr kumimoji="0" lang="en-US" altLang="zh-CN" sz="6600" b="0" i="0" u="none" strike="noStrike" cap="none" normalizeH="0" baseline="0" smtClean="0">
                          <a:ln>
                            <a:noFill/>
                          </a:ln>
                          <a:solidFill>
                            <a:schemeClr val="tx1"/>
                          </a:solidFill>
                          <a:effectLst/>
                          <a:latin typeface="Arial" charset="0"/>
                          <a:ea typeface="宋体" charset="-122"/>
                        </a:rPr>
                      </a:br>
                      <a:r>
                        <a:rPr kumimoji="0" lang="en-US" altLang="zh-CN" sz="6600" b="0" i="0" u="none" strike="noStrike" cap="none" normalizeH="0" baseline="0" smtClean="0">
                          <a:ln>
                            <a:noFill/>
                          </a:ln>
                          <a:solidFill>
                            <a:schemeClr val="tx1"/>
                          </a:solidFill>
                          <a:effectLst/>
                          <a:latin typeface="Arial"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Moving forward;</a:t>
                      </a:r>
                      <a:br>
                        <a:rPr kumimoji="0" lang="en-US" altLang="zh-CN" sz="2800" b="0" i="0" u="none" strike="noStrike" cap="none" normalizeH="0" baseline="0" smtClean="0">
                          <a:ln>
                            <a:noFill/>
                          </a:ln>
                          <a:solidFill>
                            <a:schemeClr val="tx1"/>
                          </a:solidFill>
                          <a:effectLst/>
                          <a:latin typeface="Arial" charset="0"/>
                          <a:ea typeface="宋体" charset="-122"/>
                        </a:rPr>
                      </a:br>
                      <a:r>
                        <a:rPr kumimoji="0" lang="en-US" altLang="zh-CN" sz="2800" b="0" i="0" u="none" strike="noStrike" cap="none" normalizeH="0" baseline="0" smtClean="0">
                          <a:ln>
                            <a:noFill/>
                          </a:ln>
                          <a:solidFill>
                            <a:schemeClr val="tx1"/>
                          </a:solidFill>
                          <a:effectLst/>
                          <a:latin typeface="Arial" charset="0"/>
                          <a:ea typeface="宋体" charset="-122"/>
                        </a:rPr>
                        <a:t>Slowing down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charset="-122"/>
                        </a:rPr>
                        <a:t>Moving backward;</a:t>
                      </a:r>
                      <a:br>
                        <a:rPr kumimoji="0" lang="en-US" altLang="zh-CN" sz="2800" b="0" i="0" u="none" strike="noStrike" cap="none" normalizeH="0" baseline="0" smtClean="0">
                          <a:ln>
                            <a:noFill/>
                          </a:ln>
                          <a:solidFill>
                            <a:schemeClr val="tx1"/>
                          </a:solidFill>
                          <a:effectLst/>
                          <a:latin typeface="Arial" charset="0"/>
                          <a:ea typeface="宋体" charset="-122"/>
                        </a:rPr>
                      </a:br>
                      <a:r>
                        <a:rPr kumimoji="0" lang="en-US" altLang="zh-CN" sz="2800" b="0" i="0" u="none" strike="noStrike" cap="none" normalizeH="0" baseline="0" smtClean="0">
                          <a:ln>
                            <a:noFill/>
                          </a:ln>
                          <a:solidFill>
                            <a:schemeClr val="tx1"/>
                          </a:solidFill>
                          <a:effectLst/>
                          <a:latin typeface="Arial" charset="0"/>
                          <a:ea typeface="宋体" charset="-122"/>
                        </a:rPr>
                        <a:t>Speeding up</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ectangle 2"/>
          <p:cNvSpPr txBox="1">
            <a:spLocks noChangeArrowheads="1"/>
          </p:cNvSpPr>
          <p:nvPr/>
        </p:nvSpPr>
        <p:spPr bwMode="auto">
          <a:xfrm>
            <a:off x="685800" y="228600"/>
            <a:ext cx="7793038" cy="647700"/>
          </a:xfrm>
          <a:prstGeom prst="rect">
            <a:avLst/>
          </a:prstGeom>
          <a:noFill/>
          <a:ln w="9525">
            <a:noFill/>
            <a:miter lim="800000"/>
            <a:headEnd/>
            <a:tailEnd/>
          </a:ln>
          <a:effectLst/>
        </p:spPr>
        <p:txBody>
          <a:bodyPr anchor="ctr"/>
          <a:lstStyle/>
          <a:p>
            <a:pPr algn="ctr">
              <a:defRPr/>
            </a:pPr>
            <a:r>
              <a:rPr lang="en-US" altLang="ko-KR" sz="3600" b="1" kern="0" dirty="0">
                <a:effectLst>
                  <a:outerShdw blurRad="38100" dist="38100" dir="2700000" algn="tl">
                    <a:srgbClr val="000000"/>
                  </a:outerShdw>
                </a:effectLst>
                <a:latin typeface="Arial" pitchFamily="34" charset="0"/>
                <a:ea typeface="굴림" pitchFamily="34" charset="-127"/>
                <a:cs typeface="Arial" pitchFamily="34" charset="0"/>
              </a:rPr>
              <a:t>Course Syllabus</a:t>
            </a:r>
          </a:p>
        </p:txBody>
      </p:sp>
      <p:sp>
        <p:nvSpPr>
          <p:cNvPr id="13" name="Rectangle 7"/>
          <p:cNvSpPr>
            <a:spLocks noChangeArrowheads="1"/>
          </p:cNvSpPr>
          <p:nvPr/>
        </p:nvSpPr>
        <p:spPr bwMode="auto">
          <a:xfrm>
            <a:off x="381000" y="990600"/>
            <a:ext cx="8077200" cy="815975"/>
          </a:xfrm>
          <a:prstGeom prst="rect">
            <a:avLst/>
          </a:prstGeom>
          <a:noFill/>
          <a:ln w="9525">
            <a:noFill/>
            <a:miter lim="800000"/>
            <a:headEnd/>
            <a:tailEnd/>
          </a:ln>
          <a:effectLst/>
        </p:spPr>
        <p:txBody>
          <a:bodyPr lIns="228528" tIns="76176" rIns="0" bIns="0" anchor="ctr">
            <a:spAutoFit/>
          </a:bodyPr>
          <a:lstStyle/>
          <a:p>
            <a:pPr marL="457200" indent="-457200">
              <a:tabLst>
                <a:tab pos="4914900" algn="l"/>
              </a:tabLst>
              <a:defRPr/>
            </a:pPr>
            <a:r>
              <a:rPr lang="en-US" altLang="zh-CN" sz="2400" b="1" u="sng" dirty="0">
                <a:solidFill>
                  <a:srgbClr val="FF6600"/>
                </a:solidFill>
              </a:rPr>
              <a:t>1. Introduction to Physics</a:t>
            </a:r>
          </a:p>
          <a:p>
            <a:pPr marL="457200" indent="-457200">
              <a:tabLst>
                <a:tab pos="4914900" algn="l"/>
              </a:tabLst>
              <a:defRPr/>
            </a:pPr>
            <a:r>
              <a:rPr lang="en-US" altLang="zh-CN" sz="2400" b="1" dirty="0"/>
              <a:t>    </a:t>
            </a:r>
            <a:r>
              <a:rPr lang="en-US" altLang="zh-CN" sz="2400" dirty="0">
                <a:effectLst>
                  <a:outerShdw blurRad="38100" dist="38100" dir="2700000" algn="tl">
                    <a:srgbClr val="000000">
                      <a:alpha val="43137"/>
                    </a:srgbClr>
                  </a:outerShdw>
                </a:effectLst>
              </a:rPr>
              <a:t>Development of Physics, why and how to study physics</a:t>
            </a:r>
            <a:r>
              <a:rPr lang="en-US" altLang="zh-CN" sz="2400" b="1" u="sng" dirty="0">
                <a:effectLst>
                  <a:outerShdw blurRad="38100" dist="38100" dir="2700000" algn="tl">
                    <a:srgbClr val="000000">
                      <a:alpha val="43137"/>
                    </a:srgbClr>
                  </a:outerShdw>
                </a:effectLst>
              </a:rPr>
              <a:t>   </a:t>
            </a:r>
          </a:p>
        </p:txBody>
      </p:sp>
      <p:sp>
        <p:nvSpPr>
          <p:cNvPr id="5" name="Rectangle 7"/>
          <p:cNvSpPr>
            <a:spLocks noChangeArrowheads="1"/>
          </p:cNvSpPr>
          <p:nvPr/>
        </p:nvSpPr>
        <p:spPr bwMode="auto">
          <a:xfrm>
            <a:off x="368300" y="1905000"/>
            <a:ext cx="8077200" cy="1184275"/>
          </a:xfrm>
          <a:prstGeom prst="rect">
            <a:avLst/>
          </a:prstGeom>
          <a:noFill/>
          <a:ln w="9525">
            <a:noFill/>
            <a:miter lim="800000"/>
            <a:headEnd/>
            <a:tailEnd/>
          </a:ln>
          <a:effectLst/>
        </p:spPr>
        <p:txBody>
          <a:bodyPr lIns="228528" tIns="76176" rIns="0" bIns="0" anchor="ctr">
            <a:spAutoFit/>
          </a:bodyPr>
          <a:lstStyle/>
          <a:p>
            <a:pPr marL="457200" indent="-457200">
              <a:tabLst>
                <a:tab pos="4914900" algn="l"/>
              </a:tabLst>
              <a:defRPr/>
            </a:pPr>
            <a:r>
              <a:rPr lang="en-US" altLang="zh-CN" sz="2400" b="1" u="sng" dirty="0">
                <a:solidFill>
                  <a:srgbClr val="FF6600"/>
                </a:solidFill>
              </a:rPr>
              <a:t>2. Solids and Fluids (Chapter 9)</a:t>
            </a:r>
          </a:p>
          <a:p>
            <a:pPr marL="457200" indent="-457200">
              <a:tabLst>
                <a:tab pos="4914900" algn="l"/>
              </a:tabLst>
              <a:defRPr/>
            </a:pPr>
            <a:r>
              <a:rPr lang="en-US" altLang="zh-CN" sz="2400" b="1" kern="0" dirty="0">
                <a:effectLst>
                  <a:outerShdw blurRad="38100" dist="38100" dir="2700000" algn="tl">
                    <a:srgbClr val="000000"/>
                  </a:outerShdw>
                </a:effectLst>
              </a:rPr>
              <a:t>    </a:t>
            </a:r>
            <a:r>
              <a:rPr lang="en-US" altLang="zh-CN" sz="2400" kern="0" dirty="0">
                <a:effectLst>
                  <a:outerShdw blurRad="38100" dist="38100" dir="2700000" algn="tl">
                    <a:srgbClr val="000000">
                      <a:alpha val="43137"/>
                    </a:srgbClr>
                  </a:outerShdw>
                </a:effectLst>
              </a:rPr>
              <a:t>Fluids in Motion, Applications of Fluid Dynamics, Surface Tension, Capillary Action</a:t>
            </a:r>
            <a:endParaRPr lang="en-US" altLang="zh-CN" sz="2400" b="1" dirty="0">
              <a:effectLst>
                <a:outerShdw blurRad="38100" dist="38100" dir="2700000" algn="tl">
                  <a:srgbClr val="000000">
                    <a:alpha val="43137"/>
                  </a:srgbClr>
                </a:outerShdw>
              </a:effectLst>
            </a:endParaRPr>
          </a:p>
        </p:txBody>
      </p:sp>
      <p:sp>
        <p:nvSpPr>
          <p:cNvPr id="7" name="Rectangle 7"/>
          <p:cNvSpPr>
            <a:spLocks noChangeArrowheads="1"/>
          </p:cNvSpPr>
          <p:nvPr/>
        </p:nvSpPr>
        <p:spPr bwMode="auto">
          <a:xfrm>
            <a:off x="381000" y="3200400"/>
            <a:ext cx="8382000" cy="1184275"/>
          </a:xfrm>
          <a:prstGeom prst="rect">
            <a:avLst/>
          </a:prstGeom>
          <a:noFill/>
          <a:ln w="9525">
            <a:noFill/>
            <a:miter lim="800000"/>
            <a:headEnd/>
            <a:tailEnd/>
          </a:ln>
          <a:effectLst/>
        </p:spPr>
        <p:txBody>
          <a:bodyPr lIns="228528" tIns="76176" rIns="0" bIns="0" anchor="ctr">
            <a:spAutoFit/>
          </a:bodyPr>
          <a:lstStyle/>
          <a:p>
            <a:pPr marL="457200" indent="-457200">
              <a:tabLst>
                <a:tab pos="4914900" algn="l"/>
              </a:tabLst>
              <a:defRPr/>
            </a:pPr>
            <a:r>
              <a:rPr lang="en-US" altLang="zh-CN" sz="2400" b="1" u="sng" dirty="0">
                <a:solidFill>
                  <a:srgbClr val="FF6600"/>
                </a:solidFill>
              </a:rPr>
              <a:t>3. Vibration and Waves (Chapter 13)</a:t>
            </a:r>
          </a:p>
          <a:p>
            <a:pPr marL="457200" indent="-457200">
              <a:tabLst>
                <a:tab pos="4914900" algn="l"/>
              </a:tabLst>
              <a:defRPr/>
            </a:pPr>
            <a:r>
              <a:rPr lang="en-US" altLang="zh-CN" sz="2400" b="1" kern="0" dirty="0">
                <a:effectLst>
                  <a:outerShdw blurRad="38100" dist="38100" dir="2700000" algn="tl">
                    <a:srgbClr val="000000"/>
                  </a:outerShdw>
                </a:effectLst>
              </a:rPr>
              <a:t>    </a:t>
            </a:r>
            <a:r>
              <a:rPr lang="en-US" altLang="zh-CN" sz="2400" dirty="0">
                <a:effectLst>
                  <a:outerShdw blurRad="38100" dist="38100" dir="2700000" algn="tl">
                    <a:srgbClr val="000000">
                      <a:alpha val="43137"/>
                    </a:srgbClr>
                  </a:outerShdw>
                </a:effectLst>
              </a:rPr>
              <a:t>Simple Harmonic Motion, Wave Motion, Interference of Waves</a:t>
            </a:r>
          </a:p>
        </p:txBody>
      </p:sp>
      <p:sp>
        <p:nvSpPr>
          <p:cNvPr id="8" name="Rectangle 7"/>
          <p:cNvSpPr>
            <a:spLocks noChangeArrowheads="1"/>
          </p:cNvSpPr>
          <p:nvPr/>
        </p:nvSpPr>
        <p:spPr bwMode="auto">
          <a:xfrm>
            <a:off x="381000" y="4419600"/>
            <a:ext cx="8382000" cy="1184275"/>
          </a:xfrm>
          <a:prstGeom prst="rect">
            <a:avLst/>
          </a:prstGeom>
          <a:noFill/>
          <a:ln w="9525">
            <a:noFill/>
            <a:miter lim="800000"/>
            <a:headEnd/>
            <a:tailEnd/>
          </a:ln>
          <a:effectLst/>
        </p:spPr>
        <p:txBody>
          <a:bodyPr lIns="228528" tIns="76176" rIns="0" bIns="0" anchor="ctr">
            <a:spAutoFit/>
          </a:bodyPr>
          <a:lstStyle/>
          <a:p>
            <a:pPr marL="457200" indent="-457200">
              <a:tabLst>
                <a:tab pos="4914900" algn="l"/>
              </a:tabLst>
              <a:defRPr/>
            </a:pPr>
            <a:r>
              <a:rPr lang="en-US" altLang="zh-CN" sz="2400" b="1" u="sng" dirty="0">
                <a:solidFill>
                  <a:srgbClr val="FF6600"/>
                </a:solidFill>
              </a:rPr>
              <a:t>4. Sound (Chapter 14)</a:t>
            </a:r>
          </a:p>
          <a:p>
            <a:pPr marL="457200" indent="-457200">
              <a:tabLst>
                <a:tab pos="4914900" algn="l"/>
              </a:tabLst>
              <a:defRPr/>
            </a:pPr>
            <a:r>
              <a:rPr lang="en-US" altLang="zh-CN" sz="2400" b="1" kern="0" dirty="0">
                <a:effectLst>
                  <a:outerShdw blurRad="38100" dist="38100" dir="2700000" algn="tl">
                    <a:srgbClr val="000000"/>
                  </a:outerShdw>
                </a:effectLst>
              </a:rPr>
              <a:t>    </a:t>
            </a:r>
            <a:r>
              <a:rPr lang="en-US" altLang="zh-CN" sz="2400" kern="0" dirty="0">
                <a:effectLst>
                  <a:outerShdw blurRad="38100" dist="38100" dir="2700000" algn="tl">
                    <a:srgbClr val="000000"/>
                  </a:outerShdw>
                </a:effectLst>
              </a:rPr>
              <a:t>Sound waves, Doppler effect, interference of sound wave, beats, quality of sound, and ear</a:t>
            </a:r>
            <a:endParaRPr lang="en-US" altLang="zh-CN" sz="2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228600"/>
            <a:ext cx="7772400" cy="457200"/>
          </a:xfrm>
        </p:spPr>
        <p:txBody>
          <a:bodyPr/>
          <a:lstStyle/>
          <a:p>
            <a:pPr eaLnBrk="1" hangingPunct="1"/>
            <a:r>
              <a:rPr lang="en-US" altLang="zh-CN" smtClean="0">
                <a:solidFill>
                  <a:srgbClr val="FF9933"/>
                </a:solidFill>
              </a:rPr>
              <a:t>Acceleration due to Gravity</a:t>
            </a:r>
          </a:p>
        </p:txBody>
      </p:sp>
      <p:graphicFrame>
        <p:nvGraphicFramePr>
          <p:cNvPr id="135170" name="Object 2"/>
          <p:cNvGraphicFramePr>
            <a:graphicFrameLocks noChangeAspect="1"/>
          </p:cNvGraphicFramePr>
          <p:nvPr>
            <p:ph type="clipArt" sz="half" idx="1"/>
          </p:nvPr>
        </p:nvGraphicFramePr>
        <p:xfrm>
          <a:off x="3886200" y="838200"/>
          <a:ext cx="1431925" cy="2590800"/>
        </p:xfrm>
        <a:graphic>
          <a:graphicData uri="http://schemas.openxmlformats.org/presentationml/2006/ole">
            <p:oleObj spid="_x0000_s135170" name="Clip" r:id="rId4" imgW="2440080" imgH="4413240" progId="">
              <p:embed/>
            </p:oleObj>
          </a:graphicData>
        </a:graphic>
      </p:graphicFrame>
      <p:sp>
        <p:nvSpPr>
          <p:cNvPr id="135172" name="Line 6"/>
          <p:cNvSpPr>
            <a:spLocks noChangeShapeType="1"/>
          </p:cNvSpPr>
          <p:nvPr/>
        </p:nvSpPr>
        <p:spPr bwMode="auto">
          <a:xfrm>
            <a:off x="4648200" y="2743200"/>
            <a:ext cx="0" cy="1752600"/>
          </a:xfrm>
          <a:prstGeom prst="line">
            <a:avLst/>
          </a:prstGeom>
          <a:noFill/>
          <a:ln w="57150">
            <a:solidFill>
              <a:schemeClr val="tx1"/>
            </a:solidFill>
            <a:round/>
            <a:headEnd/>
            <a:tailEnd type="triangle" w="med" len="med"/>
          </a:ln>
        </p:spPr>
        <p:txBody>
          <a:bodyPr wrap="none" anchor="ctr"/>
          <a:lstStyle/>
          <a:p>
            <a:endParaRPr lang="zh-CN" altLang="en-US"/>
          </a:p>
        </p:txBody>
      </p:sp>
      <p:sp>
        <p:nvSpPr>
          <p:cNvPr id="135173" name="Text Box 7"/>
          <p:cNvSpPr txBox="1">
            <a:spLocks noChangeArrowheads="1"/>
          </p:cNvSpPr>
          <p:nvPr/>
        </p:nvSpPr>
        <p:spPr bwMode="auto">
          <a:xfrm>
            <a:off x="4800600" y="3810000"/>
            <a:ext cx="1295400" cy="457200"/>
          </a:xfrm>
          <a:prstGeom prst="rect">
            <a:avLst/>
          </a:prstGeom>
          <a:noFill/>
          <a:ln w="9525">
            <a:noFill/>
            <a:miter lim="800000"/>
            <a:headEnd/>
            <a:tailEnd/>
          </a:ln>
        </p:spPr>
        <p:txBody>
          <a:bodyPr wrap="none">
            <a:spAutoFit/>
          </a:bodyPr>
          <a:lstStyle/>
          <a:p>
            <a:pPr algn="ctr">
              <a:spcBef>
                <a:spcPct val="50000"/>
              </a:spcBef>
            </a:pPr>
            <a:r>
              <a:rPr lang="en-US" altLang="zh-CN" sz="2400"/>
              <a:t>9.8 m/s</a:t>
            </a:r>
            <a:r>
              <a:rPr lang="en-US" altLang="zh-CN" sz="2400" baseline="30000"/>
              <a:t>2</a:t>
            </a:r>
            <a:endParaRPr lang="en-US" altLang="zh-CN" sz="2400"/>
          </a:p>
        </p:txBody>
      </p:sp>
      <p:sp>
        <p:nvSpPr>
          <p:cNvPr id="135174" name="Text Box 8"/>
          <p:cNvSpPr txBox="1">
            <a:spLocks noChangeArrowheads="1"/>
          </p:cNvSpPr>
          <p:nvPr/>
        </p:nvSpPr>
        <p:spPr bwMode="auto">
          <a:xfrm>
            <a:off x="304800" y="1066800"/>
            <a:ext cx="3505200" cy="1917700"/>
          </a:xfrm>
          <a:prstGeom prst="rect">
            <a:avLst/>
          </a:prstGeom>
          <a:noFill/>
          <a:ln w="9525">
            <a:noFill/>
            <a:miter lim="800000"/>
            <a:headEnd/>
            <a:tailEnd/>
          </a:ln>
        </p:spPr>
        <p:txBody>
          <a:bodyPr>
            <a:spAutoFit/>
          </a:bodyPr>
          <a:lstStyle/>
          <a:p>
            <a:pPr algn="ctr">
              <a:spcBef>
                <a:spcPct val="50000"/>
              </a:spcBef>
            </a:pPr>
            <a:r>
              <a:rPr lang="en-US" altLang="zh-CN" sz="2400"/>
              <a:t>Near the surface of the Earth, all objects accelerate at the same rate (ignoring air resistance).</a:t>
            </a:r>
          </a:p>
        </p:txBody>
      </p:sp>
      <p:sp>
        <p:nvSpPr>
          <p:cNvPr id="38921" name="Rectangle 9"/>
          <p:cNvSpPr>
            <a:spLocks noGrp="1" noChangeArrowheads="1"/>
          </p:cNvSpPr>
          <p:nvPr>
            <p:ph type="body" sz="half" idx="2"/>
          </p:nvPr>
        </p:nvSpPr>
        <p:spPr>
          <a:xfrm>
            <a:off x="457200" y="3352800"/>
            <a:ext cx="3200400" cy="609600"/>
          </a:xfrm>
          <a:ln w="28575">
            <a:solidFill>
              <a:srgbClr val="FF0000"/>
            </a:solidFill>
          </a:ln>
        </p:spPr>
        <p:txBody>
          <a:bodyPr/>
          <a:lstStyle/>
          <a:p>
            <a:pPr eaLnBrk="1" hangingPunct="1">
              <a:buFontTx/>
              <a:buNone/>
              <a:defRPr/>
            </a:pPr>
            <a:r>
              <a:rPr lang="en-US" altLang="zh-CN" sz="2800" b="1"/>
              <a:t> </a:t>
            </a:r>
            <a:r>
              <a:rPr lang="en-US" altLang="zh-CN" sz="2800" b="1" i="1">
                <a:latin typeface="Times New Roman" pitchFamily="18" charset="0"/>
              </a:rPr>
              <a:t>a</a:t>
            </a:r>
            <a:r>
              <a:rPr lang="en-US" altLang="zh-CN" sz="2800"/>
              <a:t> = -</a:t>
            </a:r>
            <a:r>
              <a:rPr lang="en-US" altLang="zh-CN" sz="2800" b="1" i="1"/>
              <a:t>g</a:t>
            </a:r>
            <a:r>
              <a:rPr lang="en-US" altLang="zh-CN" sz="2800"/>
              <a:t> = -9.8 m/s</a:t>
            </a:r>
            <a:r>
              <a:rPr lang="en-US" altLang="zh-CN" sz="2800" baseline="30000"/>
              <a:t>2</a:t>
            </a:r>
            <a:r>
              <a:rPr lang="en-US" altLang="zh-CN" sz="2800"/>
              <a:t> </a:t>
            </a:r>
          </a:p>
        </p:txBody>
      </p:sp>
      <p:sp>
        <p:nvSpPr>
          <p:cNvPr id="135176" name="Text Box 10"/>
          <p:cNvSpPr txBox="1">
            <a:spLocks noChangeArrowheads="1"/>
          </p:cNvSpPr>
          <p:nvPr/>
        </p:nvSpPr>
        <p:spPr bwMode="auto">
          <a:xfrm>
            <a:off x="304800" y="4876800"/>
            <a:ext cx="8686800" cy="1616075"/>
          </a:xfrm>
          <a:prstGeom prst="rect">
            <a:avLst/>
          </a:prstGeom>
          <a:noFill/>
          <a:ln w="9525">
            <a:noFill/>
            <a:miter lim="800000"/>
            <a:headEnd/>
            <a:tailEnd/>
          </a:ln>
        </p:spPr>
        <p:txBody>
          <a:bodyPr>
            <a:spAutoFit/>
          </a:bodyPr>
          <a:lstStyle/>
          <a:p>
            <a:pPr algn="ctr">
              <a:spcBef>
                <a:spcPct val="50000"/>
              </a:spcBef>
            </a:pPr>
            <a:r>
              <a:rPr lang="en-US" altLang="zh-CN" sz="2500" u="sng"/>
              <a:t>Interpretation</a:t>
            </a:r>
            <a:r>
              <a:rPr lang="en-US" altLang="zh-CN" sz="2500"/>
              <a:t>: Velocity decreases by 9.8 m/s each second, meaning velocity is becoming less positive or more negative.  Less positive means slowing down while going up.  More negative means speeding up while going down.</a:t>
            </a:r>
          </a:p>
        </p:txBody>
      </p:sp>
      <p:sp>
        <p:nvSpPr>
          <p:cNvPr id="135177" name="Text Box 11"/>
          <p:cNvSpPr txBox="1">
            <a:spLocks noChangeArrowheads="1"/>
          </p:cNvSpPr>
          <p:nvPr/>
        </p:nvSpPr>
        <p:spPr bwMode="auto">
          <a:xfrm>
            <a:off x="6172200" y="1524000"/>
            <a:ext cx="2514600" cy="1862138"/>
          </a:xfrm>
          <a:prstGeom prst="rect">
            <a:avLst/>
          </a:prstGeom>
          <a:noFill/>
          <a:ln w="9525">
            <a:noFill/>
            <a:miter lim="800000"/>
            <a:headEnd/>
            <a:tailEnd/>
          </a:ln>
        </p:spPr>
        <p:txBody>
          <a:bodyPr>
            <a:spAutoFit/>
          </a:bodyPr>
          <a:lstStyle/>
          <a:p>
            <a:pPr>
              <a:spcBef>
                <a:spcPct val="50000"/>
              </a:spcBef>
            </a:pPr>
            <a:r>
              <a:rPr lang="en-US" altLang="zh-CN" sz="2300" b="1" i="1">
                <a:latin typeface="Times New Roman" pitchFamily="18" charset="0"/>
                <a:cs typeface="Times New Roman" pitchFamily="18" charset="0"/>
              </a:rPr>
              <a:t>This acceleration vector is the same on the </a:t>
            </a:r>
            <a:r>
              <a:rPr lang="en-US" altLang="zh-CN" sz="2300" b="1" i="1">
                <a:solidFill>
                  <a:srgbClr val="66FF33"/>
                </a:solidFill>
                <a:latin typeface="Times New Roman" pitchFamily="18" charset="0"/>
                <a:cs typeface="Times New Roman" pitchFamily="18" charset="0"/>
              </a:rPr>
              <a:t>way up</a:t>
            </a:r>
            <a:r>
              <a:rPr lang="en-US" altLang="zh-CN" sz="2300" b="1" i="1">
                <a:latin typeface="Times New Roman" pitchFamily="18" charset="0"/>
                <a:cs typeface="Times New Roman" pitchFamily="18" charset="0"/>
              </a:rPr>
              <a:t>, at </a:t>
            </a:r>
            <a:r>
              <a:rPr lang="en-US" altLang="zh-CN" sz="2300" b="1" i="1">
                <a:solidFill>
                  <a:srgbClr val="66FF33"/>
                </a:solidFill>
                <a:latin typeface="Times New Roman" pitchFamily="18" charset="0"/>
                <a:cs typeface="Times New Roman" pitchFamily="18" charset="0"/>
              </a:rPr>
              <a:t>the top</a:t>
            </a:r>
            <a:r>
              <a:rPr lang="en-US" altLang="zh-CN" sz="2300" b="1" i="1">
                <a:latin typeface="Times New Roman" pitchFamily="18" charset="0"/>
                <a:cs typeface="Times New Roman" pitchFamily="18" charset="0"/>
              </a:rPr>
              <a:t>, and on the </a:t>
            </a:r>
            <a:r>
              <a:rPr lang="en-US" altLang="zh-CN" sz="2300" b="1" i="1">
                <a:solidFill>
                  <a:srgbClr val="66FF33"/>
                </a:solidFill>
                <a:latin typeface="Times New Roman" pitchFamily="18" charset="0"/>
                <a:cs typeface="Times New Roman" pitchFamily="18" charset="0"/>
              </a:rPr>
              <a:t>way down!</a:t>
            </a:r>
          </a:p>
        </p:txBody>
      </p:sp>
    </p:spTree>
  </p:cSld>
  <p:clrMapOvr>
    <a:masterClrMapping/>
  </p:clrMapOvr>
  <p:transition spd="slow">
    <p:zoom dir="in"/>
    <p:sndAc>
      <p:stSnd>
        <p:snd r:embed="rId3" name="camera.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26" name="Rectangle 10"/>
          <p:cNvSpPr>
            <a:spLocks noGrp="1" noChangeArrowheads="1"/>
          </p:cNvSpPr>
          <p:nvPr>
            <p:ph type="title"/>
          </p:nvPr>
        </p:nvSpPr>
        <p:spPr>
          <a:xfrm>
            <a:off x="457200" y="274638"/>
            <a:ext cx="8229600" cy="715962"/>
          </a:xfrm>
        </p:spPr>
        <p:txBody>
          <a:bodyPr/>
          <a:lstStyle/>
          <a:p>
            <a:pPr eaLnBrk="1" hangingPunct="1"/>
            <a:r>
              <a:rPr lang="en-US" altLang="zh-CN" sz="4000" smtClean="0">
                <a:solidFill>
                  <a:srgbClr val="FF9933"/>
                </a:solidFill>
              </a:rPr>
              <a:t>Kinematics Formula Summary</a:t>
            </a:r>
            <a:endParaRPr lang="es-ES" altLang="zh-CN" sz="4000" smtClean="0">
              <a:solidFill>
                <a:srgbClr val="FF9933"/>
              </a:solidFill>
            </a:endParaRPr>
          </a:p>
        </p:txBody>
      </p:sp>
      <p:sp>
        <p:nvSpPr>
          <p:cNvPr id="136196" name="Rectangle 1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36197" name="Rectangle 15"/>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pPr algn="ctr"/>
            <a:endParaRPr lang="zh-CN" altLang="en-US"/>
          </a:p>
        </p:txBody>
      </p:sp>
      <p:sp>
        <p:nvSpPr>
          <p:cNvPr id="136198" name="Text Box 18"/>
          <p:cNvSpPr txBox="1">
            <a:spLocks noChangeArrowheads="1"/>
          </p:cNvSpPr>
          <p:nvPr/>
        </p:nvSpPr>
        <p:spPr bwMode="auto">
          <a:xfrm>
            <a:off x="5715000" y="6400800"/>
            <a:ext cx="3429000" cy="457200"/>
          </a:xfrm>
          <a:prstGeom prst="rect">
            <a:avLst/>
          </a:prstGeom>
          <a:noFill/>
          <a:ln w="9525">
            <a:noFill/>
            <a:miter lim="800000"/>
            <a:headEnd/>
            <a:tailEnd/>
          </a:ln>
        </p:spPr>
        <p:txBody>
          <a:bodyPr>
            <a:spAutoFit/>
          </a:bodyPr>
          <a:lstStyle/>
          <a:p>
            <a:pPr algn="ctr">
              <a:spcBef>
                <a:spcPct val="50000"/>
              </a:spcBef>
            </a:pPr>
            <a:r>
              <a:rPr lang="en-US" altLang="zh-CN" sz="2400">
                <a:solidFill>
                  <a:srgbClr val="FF0000"/>
                </a:solidFill>
              </a:rPr>
              <a:t>  (derivations to follow)</a:t>
            </a:r>
            <a:endParaRPr lang="es-ES" altLang="zh-CN" sz="2400">
              <a:solidFill>
                <a:srgbClr val="FF0000"/>
              </a:solidFill>
            </a:endParaRPr>
          </a:p>
        </p:txBody>
      </p:sp>
      <p:grpSp>
        <p:nvGrpSpPr>
          <p:cNvPr id="136199" name="Group 23"/>
          <p:cNvGrpSpPr>
            <a:grpSpLocks/>
          </p:cNvGrpSpPr>
          <p:nvPr/>
        </p:nvGrpSpPr>
        <p:grpSpPr bwMode="auto">
          <a:xfrm>
            <a:off x="2133600" y="1524000"/>
            <a:ext cx="4038600" cy="4525963"/>
            <a:chOff x="1728" y="864"/>
            <a:chExt cx="2544" cy="2851"/>
          </a:xfrm>
        </p:grpSpPr>
        <p:sp>
          <p:nvSpPr>
            <p:cNvPr id="136201" name="Text Box 7"/>
            <p:cNvSpPr txBox="1">
              <a:spLocks noChangeArrowheads="1"/>
            </p:cNvSpPr>
            <p:nvPr/>
          </p:nvSpPr>
          <p:spPr bwMode="auto">
            <a:xfrm>
              <a:off x="1728" y="864"/>
              <a:ext cx="2544" cy="2851"/>
            </a:xfrm>
            <a:prstGeom prst="rect">
              <a:avLst/>
            </a:prstGeom>
            <a:noFill/>
            <a:ln w="9525">
              <a:noFill/>
              <a:miter lim="800000"/>
              <a:headEnd/>
              <a:tailEnd/>
            </a:ln>
          </p:spPr>
          <p:txBody>
            <a:bodyPr/>
            <a:lstStyle/>
            <a:p>
              <a:pPr marL="342900" indent="-342900">
                <a:lnSpc>
                  <a:spcPct val="140000"/>
                </a:lnSpc>
                <a:spcBef>
                  <a:spcPct val="50000"/>
                </a:spcBef>
                <a:buFontTx/>
                <a:buChar char="•"/>
              </a:pPr>
              <a:r>
                <a:rPr lang="en-US" altLang="zh-CN" sz="3600" b="1" i="1">
                  <a:latin typeface="Times New Roman" pitchFamily="18" charset="0"/>
                  <a:cs typeface="Times New Roman" pitchFamily="18" charset="0"/>
                  <a:sym typeface="Symbol" pitchFamily="18" charset="2"/>
                </a:rPr>
                <a:t>v</a:t>
              </a:r>
              <a:r>
                <a:rPr lang="en-US" altLang="zh-CN" sz="3600" b="1" i="1" baseline="-25000">
                  <a:latin typeface="Times New Roman" pitchFamily="18" charset="0"/>
                  <a:cs typeface="Times New Roman" pitchFamily="18" charset="0"/>
                  <a:sym typeface="Symbol" pitchFamily="18" charset="2"/>
                </a:rPr>
                <a:t>f</a:t>
              </a:r>
              <a:r>
                <a:rPr lang="en-US" altLang="zh-CN" sz="3600" b="1" i="1">
                  <a:latin typeface="Times New Roman" pitchFamily="18" charset="0"/>
                  <a:cs typeface="Times New Roman" pitchFamily="18" charset="0"/>
                  <a:sym typeface="Symbol" pitchFamily="18" charset="2"/>
                </a:rPr>
                <a:t> = v</a:t>
              </a:r>
              <a:r>
                <a:rPr lang="en-US" altLang="zh-CN" sz="3600" b="1" baseline="-25000">
                  <a:latin typeface="Times New Roman" pitchFamily="18" charset="0"/>
                  <a:cs typeface="Times New Roman" pitchFamily="18" charset="0"/>
                  <a:sym typeface="Symbol" pitchFamily="18" charset="2"/>
                </a:rPr>
                <a:t>0</a:t>
              </a:r>
              <a:r>
                <a:rPr lang="en-US" altLang="zh-CN" sz="3600" b="1" i="1">
                  <a:latin typeface="Times New Roman" pitchFamily="18" charset="0"/>
                  <a:cs typeface="Times New Roman" pitchFamily="18" charset="0"/>
                  <a:sym typeface="Symbol" pitchFamily="18" charset="2"/>
                </a:rPr>
                <a:t> + </a:t>
              </a:r>
              <a:r>
                <a:rPr lang="en-US" altLang="zh-CN" sz="4000" b="1" i="1">
                  <a:latin typeface="Times New Roman" pitchFamily="18" charset="0"/>
                  <a:cs typeface="Times New Roman" pitchFamily="18" charset="0"/>
                  <a:sym typeface="Symbol" pitchFamily="18" charset="2"/>
                </a:rPr>
                <a:t>a</a:t>
              </a:r>
              <a:r>
                <a:rPr lang="en-US" altLang="zh-CN" sz="1200" b="1" i="1">
                  <a:latin typeface="Times New Roman" pitchFamily="18" charset="0"/>
                  <a:cs typeface="Times New Roman" pitchFamily="18" charset="0"/>
                  <a:sym typeface="Symbol" pitchFamily="18" charset="2"/>
                </a:rPr>
                <a:t> </a:t>
              </a:r>
              <a:r>
                <a:rPr lang="en-US" altLang="zh-CN" sz="3600" b="1" i="1">
                  <a:latin typeface="Times New Roman" pitchFamily="18" charset="0"/>
                  <a:cs typeface="Times New Roman" pitchFamily="18" charset="0"/>
                  <a:sym typeface="Symbol" pitchFamily="18" charset="2"/>
                </a:rPr>
                <a:t>t</a:t>
              </a:r>
              <a:r>
                <a:rPr lang="en-US" altLang="zh-CN" sz="3600" b="1">
                  <a:latin typeface="Times New Roman" pitchFamily="18" charset="0"/>
                  <a:cs typeface="Times New Roman" pitchFamily="18" charset="0"/>
                </a:rPr>
                <a:t> </a:t>
              </a:r>
            </a:p>
            <a:p>
              <a:pPr marL="342900" indent="-342900">
                <a:lnSpc>
                  <a:spcPct val="140000"/>
                </a:lnSpc>
                <a:spcBef>
                  <a:spcPct val="50000"/>
                </a:spcBef>
                <a:buFontTx/>
                <a:buChar char="•"/>
              </a:pPr>
              <a:r>
                <a:rPr lang="en-US" altLang="zh-CN" sz="3600" b="1" i="1">
                  <a:latin typeface="Times New Roman" pitchFamily="18" charset="0"/>
                  <a:cs typeface="Times New Roman" pitchFamily="18" charset="0"/>
                </a:rPr>
                <a:t>v</a:t>
              </a:r>
              <a:r>
                <a:rPr lang="en-US" altLang="zh-CN" sz="200" b="1" i="1" baseline="-25000">
                  <a:latin typeface="Times New Roman" pitchFamily="18" charset="0"/>
                  <a:cs typeface="Times New Roman" pitchFamily="18" charset="0"/>
                </a:rPr>
                <a:t>avg</a:t>
              </a:r>
              <a:r>
                <a:rPr lang="en-US" altLang="zh-CN" sz="3600" b="1">
                  <a:latin typeface="Times New Roman" pitchFamily="18" charset="0"/>
                  <a:cs typeface="Times New Roman" pitchFamily="18" charset="0"/>
                </a:rPr>
                <a:t> = (</a:t>
              </a:r>
              <a:r>
                <a:rPr lang="en-US" altLang="zh-CN" sz="3600" b="1" i="1">
                  <a:latin typeface="Times New Roman" pitchFamily="18" charset="0"/>
                  <a:cs typeface="Times New Roman" pitchFamily="18" charset="0"/>
                </a:rPr>
                <a:t>v</a:t>
              </a:r>
              <a:r>
                <a:rPr lang="en-US" altLang="zh-CN" sz="3600" b="1" baseline="-25000">
                  <a:latin typeface="Times New Roman" pitchFamily="18" charset="0"/>
                  <a:cs typeface="Times New Roman" pitchFamily="18" charset="0"/>
                </a:rPr>
                <a:t>0</a:t>
              </a:r>
              <a:r>
                <a:rPr lang="en-US" altLang="zh-CN" sz="3600" b="1">
                  <a:latin typeface="Times New Roman" pitchFamily="18" charset="0"/>
                  <a:cs typeface="Times New Roman" pitchFamily="18" charset="0"/>
                </a:rPr>
                <a:t> + </a:t>
              </a:r>
              <a:r>
                <a:rPr lang="en-US" altLang="zh-CN" sz="3600" b="1" i="1">
                  <a:latin typeface="Times New Roman" pitchFamily="18" charset="0"/>
                  <a:cs typeface="Times New Roman" pitchFamily="18" charset="0"/>
                </a:rPr>
                <a:t>v</a:t>
              </a:r>
              <a:r>
                <a:rPr lang="en-US" altLang="zh-CN" sz="3600" b="1" i="1" baseline="-25000">
                  <a:latin typeface="Times New Roman" pitchFamily="18" charset="0"/>
                  <a:cs typeface="Times New Roman" pitchFamily="18" charset="0"/>
                </a:rPr>
                <a:t>f</a:t>
              </a:r>
              <a:r>
                <a:rPr lang="en-US" altLang="zh-CN" sz="1200" b="1" i="1" baseline="-25000">
                  <a:latin typeface="Times New Roman" pitchFamily="18" charset="0"/>
                  <a:cs typeface="Times New Roman" pitchFamily="18" charset="0"/>
                </a:rPr>
                <a:t>  </a:t>
              </a:r>
              <a:r>
                <a:rPr lang="en-US" altLang="zh-CN" sz="3600" b="1">
                  <a:latin typeface="Times New Roman" pitchFamily="18" charset="0"/>
                  <a:cs typeface="Times New Roman" pitchFamily="18" charset="0"/>
                </a:rPr>
                <a:t>)</a:t>
              </a:r>
              <a:r>
                <a:rPr lang="en-US" altLang="zh-CN" sz="1200" b="1">
                  <a:latin typeface="Times New Roman" pitchFamily="18" charset="0"/>
                  <a:cs typeface="Times New Roman" pitchFamily="18" charset="0"/>
                </a:rPr>
                <a:t> </a:t>
              </a:r>
              <a:r>
                <a:rPr lang="en-US" altLang="zh-CN" sz="3600" b="1">
                  <a:latin typeface="Times New Roman" pitchFamily="18" charset="0"/>
                  <a:cs typeface="Times New Roman" pitchFamily="18" charset="0"/>
                </a:rPr>
                <a:t>/</a:t>
              </a:r>
              <a:r>
                <a:rPr lang="en-US" altLang="zh-CN" sz="1200" b="1">
                  <a:latin typeface="Times New Roman" pitchFamily="18" charset="0"/>
                  <a:cs typeface="Times New Roman" pitchFamily="18" charset="0"/>
                </a:rPr>
                <a:t> </a:t>
              </a:r>
              <a:r>
                <a:rPr lang="en-US" altLang="zh-CN" sz="3600" b="1">
                  <a:latin typeface="Times New Roman" pitchFamily="18" charset="0"/>
                  <a:cs typeface="Times New Roman" pitchFamily="18" charset="0"/>
                </a:rPr>
                <a:t>2</a:t>
              </a:r>
              <a:endParaRPr lang="en-US" altLang="zh-CN" sz="3600" b="1">
                <a:latin typeface="Times New Roman" pitchFamily="18" charset="0"/>
                <a:cs typeface="Times New Roman" pitchFamily="18" charset="0"/>
                <a:sym typeface="Symbol" pitchFamily="18" charset="2"/>
              </a:endParaRPr>
            </a:p>
            <a:p>
              <a:pPr marL="342900" indent="-342900">
                <a:lnSpc>
                  <a:spcPct val="140000"/>
                </a:lnSpc>
                <a:spcBef>
                  <a:spcPct val="50000"/>
                </a:spcBef>
                <a:buFontTx/>
                <a:buChar char="•"/>
              </a:pPr>
              <a:r>
                <a:rPr lang="en-US" altLang="zh-CN" sz="3600" b="1">
                  <a:latin typeface="Times New Roman" pitchFamily="18" charset="0"/>
                  <a:cs typeface="Times New Roman" pitchFamily="18" charset="0"/>
                  <a:sym typeface="Symbol" pitchFamily="18" charset="2"/>
                </a:rPr>
                <a:t></a:t>
              </a:r>
              <a:r>
                <a:rPr lang="en-US" altLang="zh-CN" sz="3600" b="1" i="1">
                  <a:latin typeface="Times New Roman" pitchFamily="18" charset="0"/>
                  <a:cs typeface="Times New Roman" pitchFamily="18" charset="0"/>
                  <a:sym typeface="Symbol" pitchFamily="18" charset="2"/>
                </a:rPr>
                <a:t>x</a:t>
              </a:r>
              <a:r>
                <a:rPr lang="en-US" altLang="zh-CN" sz="3600" b="1">
                  <a:latin typeface="Times New Roman" pitchFamily="18" charset="0"/>
                  <a:cs typeface="Times New Roman" pitchFamily="18" charset="0"/>
                  <a:sym typeface="Symbol" pitchFamily="18" charset="2"/>
                </a:rPr>
                <a:t> = </a:t>
              </a:r>
              <a:r>
                <a:rPr lang="en-US" altLang="zh-CN" sz="3600" b="1" i="1">
                  <a:latin typeface="Times New Roman" pitchFamily="18" charset="0"/>
                  <a:cs typeface="Times New Roman" pitchFamily="18" charset="0"/>
                  <a:sym typeface="Symbol" pitchFamily="18" charset="2"/>
                </a:rPr>
                <a:t>v</a:t>
              </a:r>
              <a:r>
                <a:rPr lang="en-US" altLang="zh-CN" sz="3600" b="1" baseline="-25000">
                  <a:latin typeface="Times New Roman" pitchFamily="18" charset="0"/>
                  <a:cs typeface="Times New Roman" pitchFamily="18" charset="0"/>
                  <a:sym typeface="Symbol" pitchFamily="18" charset="2"/>
                </a:rPr>
                <a:t>0</a:t>
              </a:r>
              <a:r>
                <a:rPr lang="en-US" altLang="zh-CN" sz="1000" b="1" i="1">
                  <a:latin typeface="Times New Roman" pitchFamily="18" charset="0"/>
                  <a:cs typeface="Times New Roman" pitchFamily="18" charset="0"/>
                  <a:sym typeface="Symbol" pitchFamily="18" charset="2"/>
                </a:rPr>
                <a:t> </a:t>
              </a:r>
              <a:r>
                <a:rPr lang="en-US" altLang="zh-CN" sz="3600" b="1" i="1">
                  <a:latin typeface="Times New Roman" pitchFamily="18" charset="0"/>
                  <a:cs typeface="Times New Roman" pitchFamily="18" charset="0"/>
                  <a:sym typeface="Symbol" pitchFamily="18" charset="2"/>
                </a:rPr>
                <a:t>t</a:t>
              </a:r>
              <a:r>
                <a:rPr lang="en-US" altLang="zh-CN" sz="3600" b="1">
                  <a:latin typeface="Times New Roman" pitchFamily="18" charset="0"/>
                  <a:cs typeface="Times New Roman" pitchFamily="18" charset="0"/>
                  <a:sym typeface="Symbol" pitchFamily="18" charset="2"/>
                </a:rPr>
                <a:t> + </a:t>
              </a:r>
              <a:r>
                <a:rPr lang="en-US" altLang="zh-CN" sz="200" b="1">
                  <a:latin typeface="Times New Roman" pitchFamily="18" charset="0"/>
                  <a:cs typeface="Times New Roman" pitchFamily="18" charset="0"/>
                  <a:sym typeface="Symbol" pitchFamily="18" charset="2"/>
                </a:rPr>
                <a:t>½</a:t>
              </a:r>
              <a:r>
                <a:rPr lang="en-US" altLang="zh-CN" sz="3600" b="1">
                  <a:latin typeface="Times New Roman" pitchFamily="18" charset="0"/>
                  <a:cs typeface="Times New Roman" pitchFamily="18" charset="0"/>
                  <a:sym typeface="Symbol" pitchFamily="18" charset="2"/>
                </a:rPr>
                <a:t>  </a:t>
              </a:r>
              <a:r>
                <a:rPr lang="en-US" altLang="zh-CN" sz="4000" b="1" i="1">
                  <a:latin typeface="Times New Roman" pitchFamily="18" charset="0"/>
                  <a:cs typeface="Times New Roman" pitchFamily="18" charset="0"/>
                  <a:sym typeface="Symbol" pitchFamily="18" charset="2"/>
                </a:rPr>
                <a:t>a</a:t>
              </a:r>
              <a:r>
                <a:rPr lang="en-US" altLang="zh-CN" sz="1000" b="1">
                  <a:latin typeface="Times New Roman" pitchFamily="18" charset="0"/>
                  <a:cs typeface="Times New Roman" pitchFamily="18" charset="0"/>
                  <a:sym typeface="Symbol" pitchFamily="18" charset="2"/>
                </a:rPr>
                <a:t> </a:t>
              </a:r>
              <a:r>
                <a:rPr lang="en-US" altLang="zh-CN" sz="3600" b="1" i="1">
                  <a:latin typeface="Times New Roman" pitchFamily="18" charset="0"/>
                  <a:cs typeface="Times New Roman" pitchFamily="18" charset="0"/>
                  <a:sym typeface="Symbol" pitchFamily="18" charset="2"/>
                </a:rPr>
                <a:t>t</a:t>
              </a:r>
              <a:r>
                <a:rPr lang="en-US" altLang="zh-CN" sz="600" b="1" i="1">
                  <a:latin typeface="Times New Roman" pitchFamily="18" charset="0"/>
                  <a:cs typeface="Times New Roman" pitchFamily="18" charset="0"/>
                  <a:sym typeface="Symbol" pitchFamily="18" charset="2"/>
                </a:rPr>
                <a:t>  </a:t>
              </a:r>
              <a:r>
                <a:rPr lang="en-US" altLang="zh-CN" sz="3600" b="1" baseline="30000">
                  <a:latin typeface="Times New Roman" pitchFamily="18" charset="0"/>
                  <a:cs typeface="Times New Roman" pitchFamily="18" charset="0"/>
                  <a:sym typeface="Symbol" pitchFamily="18" charset="2"/>
                </a:rPr>
                <a:t>2</a:t>
              </a:r>
            </a:p>
            <a:p>
              <a:pPr marL="342900" indent="-342900">
                <a:lnSpc>
                  <a:spcPct val="140000"/>
                </a:lnSpc>
                <a:spcBef>
                  <a:spcPct val="50000"/>
                </a:spcBef>
                <a:buFontTx/>
                <a:buChar char="•"/>
              </a:pPr>
              <a:r>
                <a:rPr lang="en-US" altLang="zh-CN" sz="3600" b="1" i="1">
                  <a:latin typeface="Times New Roman" pitchFamily="18" charset="0"/>
                  <a:cs typeface="Times New Roman" pitchFamily="18" charset="0"/>
                  <a:sym typeface="Symbol" pitchFamily="18" charset="2"/>
                </a:rPr>
                <a:t>v</a:t>
              </a:r>
              <a:r>
                <a:rPr lang="en-US" altLang="zh-CN" sz="3600" b="1" i="1" baseline="-25000">
                  <a:latin typeface="Times New Roman" pitchFamily="18" charset="0"/>
                  <a:cs typeface="Times New Roman" pitchFamily="18" charset="0"/>
                  <a:sym typeface="Symbol" pitchFamily="18" charset="2"/>
                </a:rPr>
                <a:t>f</a:t>
              </a:r>
              <a:r>
                <a:rPr lang="en-US" altLang="zh-CN" sz="3600" b="1" baseline="30000">
                  <a:latin typeface="Times New Roman" pitchFamily="18" charset="0"/>
                  <a:cs typeface="Times New Roman" pitchFamily="18" charset="0"/>
                  <a:sym typeface="Symbol" pitchFamily="18" charset="2"/>
                </a:rPr>
                <a:t>2</a:t>
              </a:r>
              <a:r>
                <a:rPr lang="en-US" altLang="zh-CN" sz="3600" b="1">
                  <a:latin typeface="Times New Roman" pitchFamily="18" charset="0"/>
                  <a:cs typeface="Times New Roman" pitchFamily="18" charset="0"/>
                  <a:sym typeface="Symbol" pitchFamily="18" charset="2"/>
                </a:rPr>
                <a:t> – </a:t>
              </a:r>
              <a:r>
                <a:rPr lang="en-US" altLang="zh-CN" sz="3600" b="1" i="1">
                  <a:latin typeface="Times New Roman" pitchFamily="18" charset="0"/>
                  <a:cs typeface="Times New Roman" pitchFamily="18" charset="0"/>
                  <a:sym typeface="Symbol" pitchFamily="18" charset="2"/>
                </a:rPr>
                <a:t>v</a:t>
              </a:r>
              <a:r>
                <a:rPr lang="en-US" altLang="zh-CN" sz="3600" b="1" baseline="-25000">
                  <a:latin typeface="Times New Roman" pitchFamily="18" charset="0"/>
                  <a:cs typeface="Times New Roman" pitchFamily="18" charset="0"/>
                  <a:sym typeface="Symbol" pitchFamily="18" charset="2"/>
                </a:rPr>
                <a:t>0</a:t>
              </a:r>
              <a:r>
                <a:rPr lang="en-US" altLang="zh-CN" sz="3600" b="1" baseline="30000">
                  <a:latin typeface="Times New Roman" pitchFamily="18" charset="0"/>
                  <a:cs typeface="Times New Roman" pitchFamily="18" charset="0"/>
                  <a:sym typeface="Symbol" pitchFamily="18" charset="2"/>
                </a:rPr>
                <a:t>2</a:t>
              </a:r>
              <a:r>
                <a:rPr lang="en-US" altLang="zh-CN" sz="3600" b="1">
                  <a:latin typeface="Times New Roman" pitchFamily="18" charset="0"/>
                  <a:cs typeface="Times New Roman" pitchFamily="18" charset="0"/>
                  <a:sym typeface="Symbol" pitchFamily="18" charset="2"/>
                </a:rPr>
                <a:t> = 2</a:t>
              </a:r>
              <a:r>
                <a:rPr lang="en-US" altLang="zh-CN" sz="2000" b="1">
                  <a:latin typeface="Times New Roman" pitchFamily="18" charset="0"/>
                  <a:cs typeface="Times New Roman" pitchFamily="18" charset="0"/>
                  <a:sym typeface="Symbol" pitchFamily="18" charset="2"/>
                </a:rPr>
                <a:t> </a:t>
              </a:r>
              <a:r>
                <a:rPr lang="en-US" altLang="zh-CN" sz="4000" b="1" i="1">
                  <a:latin typeface="Times New Roman" pitchFamily="18" charset="0"/>
                  <a:cs typeface="Times New Roman" pitchFamily="18" charset="0"/>
                  <a:sym typeface="Symbol" pitchFamily="18" charset="2"/>
                </a:rPr>
                <a:t>a</a:t>
              </a:r>
              <a:r>
                <a:rPr lang="en-US" altLang="zh-CN" sz="2000" b="1">
                  <a:latin typeface="Times New Roman" pitchFamily="18" charset="0"/>
                  <a:cs typeface="Times New Roman" pitchFamily="18" charset="0"/>
                  <a:sym typeface="Symbol" pitchFamily="18" charset="2"/>
                </a:rPr>
                <a:t> </a:t>
              </a:r>
              <a:r>
                <a:rPr lang="en-US" altLang="zh-CN" sz="3600" b="1">
                  <a:latin typeface="Times New Roman" pitchFamily="18" charset="0"/>
                  <a:cs typeface="Times New Roman" pitchFamily="18" charset="0"/>
                  <a:sym typeface="Symbol" pitchFamily="18" charset="2"/>
                </a:rPr>
                <a:t></a:t>
              </a:r>
              <a:r>
                <a:rPr lang="en-US" altLang="zh-CN" sz="3600" b="1" i="1">
                  <a:latin typeface="Times New Roman" pitchFamily="18" charset="0"/>
                  <a:cs typeface="Times New Roman" pitchFamily="18" charset="0"/>
                  <a:sym typeface="Symbol" pitchFamily="18" charset="2"/>
                </a:rPr>
                <a:t>x</a:t>
              </a:r>
              <a:r>
                <a:rPr lang="en-US" altLang="zh-CN" sz="3600" b="1">
                  <a:latin typeface="Times New Roman" pitchFamily="18" charset="0"/>
                  <a:cs typeface="Times New Roman" pitchFamily="18" charset="0"/>
                  <a:sym typeface="Symbol" pitchFamily="18" charset="2"/>
                </a:rPr>
                <a:t> </a:t>
              </a:r>
            </a:p>
          </p:txBody>
        </p:sp>
        <p:graphicFrame>
          <p:nvGraphicFramePr>
            <p:cNvPr id="136194" name="Object 2"/>
            <p:cNvGraphicFramePr>
              <a:graphicFrameLocks noChangeAspect="1"/>
            </p:cNvGraphicFramePr>
            <p:nvPr/>
          </p:nvGraphicFramePr>
          <p:xfrm>
            <a:off x="3168" y="2317"/>
            <a:ext cx="219" cy="560"/>
          </p:xfrm>
          <a:graphic>
            <a:graphicData uri="http://schemas.openxmlformats.org/presentationml/2006/ole">
              <p:oleObj spid="_x0000_s136194" name="Equation" r:id="rId4" imgW="152280" imgH="393480" progId="Equation.3">
                <p:embed/>
              </p:oleObj>
            </a:graphicData>
          </a:graphic>
        </p:graphicFrame>
        <p:sp>
          <p:nvSpPr>
            <p:cNvPr id="136202" name="Line 19"/>
            <p:cNvSpPr>
              <a:spLocks noChangeShapeType="1"/>
            </p:cNvSpPr>
            <p:nvPr/>
          </p:nvSpPr>
          <p:spPr bwMode="auto">
            <a:xfrm>
              <a:off x="1968" y="1787"/>
              <a:ext cx="192" cy="0"/>
            </a:xfrm>
            <a:prstGeom prst="line">
              <a:avLst/>
            </a:prstGeom>
            <a:noFill/>
            <a:ln w="28575">
              <a:solidFill>
                <a:schemeClr val="tx1"/>
              </a:solidFill>
              <a:round/>
              <a:headEnd/>
              <a:tailEnd/>
            </a:ln>
          </p:spPr>
          <p:txBody>
            <a:bodyPr wrap="none"/>
            <a:lstStyle/>
            <a:p>
              <a:endParaRPr lang="zh-CN" altLang="en-US"/>
            </a:p>
          </p:txBody>
        </p:sp>
      </p:grpSp>
      <p:sp>
        <p:nvSpPr>
          <p:cNvPr id="136200" name="Text Box 22"/>
          <p:cNvSpPr txBox="1">
            <a:spLocks noChangeArrowheads="1"/>
          </p:cNvSpPr>
          <p:nvPr/>
        </p:nvSpPr>
        <p:spPr bwMode="auto">
          <a:xfrm>
            <a:off x="1600200" y="914400"/>
            <a:ext cx="6400800" cy="461963"/>
          </a:xfrm>
          <a:prstGeom prst="rect">
            <a:avLst/>
          </a:prstGeom>
          <a:noFill/>
          <a:ln w="9525">
            <a:noFill/>
            <a:miter lim="800000"/>
            <a:headEnd/>
            <a:tailEnd/>
          </a:ln>
        </p:spPr>
        <p:txBody>
          <a:bodyPr>
            <a:spAutoFit/>
          </a:bodyPr>
          <a:lstStyle/>
          <a:p>
            <a:pPr algn="ctr">
              <a:spcBef>
                <a:spcPct val="50000"/>
              </a:spcBef>
            </a:pPr>
            <a:r>
              <a:rPr lang="en-US" altLang="zh-CN" sz="2400" b="1"/>
              <a:t>For 1-D motion with </a:t>
            </a:r>
            <a:r>
              <a:rPr lang="en-US" altLang="zh-CN" sz="2400" b="1" i="1" u="sng"/>
              <a:t>constant</a:t>
            </a:r>
            <a:r>
              <a:rPr lang="en-US" altLang="zh-CN" sz="2400" b="1"/>
              <a:t> acceleration:</a:t>
            </a:r>
          </a:p>
        </p:txBody>
      </p:sp>
    </p:spTree>
  </p:cSld>
  <p:clrMapOvr>
    <a:masterClrMapping/>
  </p:clrMapOvr>
  <p:transition spd="slow">
    <p:zoom dir="in"/>
    <p:sndAc>
      <p:stSnd>
        <p:snd r:embed="rId3" name="camera.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7219" name="Rectangle 2"/>
          <p:cNvSpPr>
            <a:spLocks noGrp="1" noChangeArrowheads="1"/>
          </p:cNvSpPr>
          <p:nvPr>
            <p:ph type="title"/>
          </p:nvPr>
        </p:nvSpPr>
        <p:spPr>
          <a:xfrm>
            <a:off x="457200" y="274638"/>
            <a:ext cx="8229600" cy="639762"/>
          </a:xfrm>
        </p:spPr>
        <p:txBody>
          <a:bodyPr/>
          <a:lstStyle/>
          <a:p>
            <a:pPr eaLnBrk="1" hangingPunct="1"/>
            <a:r>
              <a:rPr lang="en-US" altLang="zh-CN" sz="3600" smtClean="0">
                <a:solidFill>
                  <a:srgbClr val="FF9933"/>
                </a:solidFill>
                <a:effectLst/>
              </a:rPr>
              <a:t>Kinematics Derivations</a:t>
            </a:r>
            <a:endParaRPr lang="es-ES" altLang="zh-CN" sz="3600" smtClean="0">
              <a:solidFill>
                <a:srgbClr val="FF9933"/>
              </a:solidFill>
              <a:effectLst/>
            </a:endParaRPr>
          </a:p>
        </p:txBody>
      </p:sp>
      <p:sp>
        <p:nvSpPr>
          <p:cNvPr id="137220" name="Rectangle 8"/>
          <p:cNvSpPr>
            <a:spLocks noChangeArrowheads="1"/>
          </p:cNvSpPr>
          <p:nvPr/>
        </p:nvSpPr>
        <p:spPr bwMode="auto">
          <a:xfrm>
            <a:off x="2133600" y="990600"/>
            <a:ext cx="5715000" cy="1981200"/>
          </a:xfrm>
          <a:prstGeom prst="rect">
            <a:avLst/>
          </a:prstGeom>
          <a:noFill/>
          <a:ln w="9525" algn="ctr">
            <a:noFill/>
            <a:miter lim="800000"/>
            <a:headEnd/>
            <a:tailEnd/>
          </a:ln>
        </p:spPr>
        <p:txBody>
          <a:bodyPr/>
          <a:lstStyle/>
          <a:p>
            <a:pPr marL="342900" indent="-342900" algn="ctr">
              <a:spcBef>
                <a:spcPct val="20000"/>
              </a:spcBef>
            </a:pPr>
            <a:r>
              <a:rPr lang="en-US" altLang="zh-CN" sz="3600" i="1">
                <a:latin typeface="Times New Roman" pitchFamily="18" charset="0"/>
                <a:cs typeface="Times New Roman" pitchFamily="18" charset="0"/>
              </a:rPr>
              <a:t>a</a:t>
            </a:r>
            <a:r>
              <a:rPr lang="en-US" altLang="zh-CN" sz="3600">
                <a:latin typeface="Times New Roman" pitchFamily="18" charset="0"/>
                <a:cs typeface="Times New Roman" pitchFamily="18" charset="0"/>
              </a:rPr>
              <a:t> = </a:t>
            </a:r>
            <a:r>
              <a:rPr lang="en-US" altLang="zh-CN" sz="3600">
                <a:latin typeface="Times New Roman" pitchFamily="18" charset="0"/>
                <a:cs typeface="Times New Roman" pitchFamily="18" charset="0"/>
                <a:sym typeface="Symbol" pitchFamily="18" charset="2"/>
              </a:rPr>
              <a:t></a:t>
            </a:r>
            <a:r>
              <a:rPr lang="en-US" altLang="zh-CN" sz="3600" i="1">
                <a:latin typeface="Times New Roman" pitchFamily="18" charset="0"/>
                <a:cs typeface="Times New Roman" pitchFamily="18" charset="0"/>
                <a:sym typeface="Symbol" pitchFamily="18" charset="2"/>
              </a:rPr>
              <a:t>v</a:t>
            </a:r>
            <a:r>
              <a:rPr lang="en-US" altLang="zh-CN" sz="1200">
                <a:latin typeface="Times New Roman" pitchFamily="18" charset="0"/>
                <a:cs typeface="Times New Roman" pitchFamily="18" charset="0"/>
                <a:sym typeface="Symbol" pitchFamily="18" charset="2"/>
              </a:rPr>
              <a:t> </a:t>
            </a:r>
            <a:r>
              <a:rPr lang="en-US" altLang="zh-CN" sz="3600">
                <a:latin typeface="Times New Roman" pitchFamily="18" charset="0"/>
                <a:cs typeface="Times New Roman" pitchFamily="18" charset="0"/>
                <a:sym typeface="Symbol" pitchFamily="18" charset="2"/>
              </a:rPr>
              <a:t>/</a:t>
            </a:r>
            <a:r>
              <a:rPr lang="en-US" altLang="zh-CN" sz="1200">
                <a:latin typeface="Times New Roman" pitchFamily="18" charset="0"/>
                <a:cs typeface="Times New Roman" pitchFamily="18" charset="0"/>
                <a:sym typeface="Symbol" pitchFamily="18" charset="2"/>
              </a:rPr>
              <a:t> </a:t>
            </a:r>
            <a:r>
              <a:rPr lang="en-US" altLang="zh-CN" sz="3600">
                <a:latin typeface="Times New Roman" pitchFamily="18" charset="0"/>
                <a:cs typeface="Times New Roman" pitchFamily="18" charset="0"/>
                <a:sym typeface="Symbol" pitchFamily="18" charset="2"/>
              </a:rPr>
              <a:t></a:t>
            </a:r>
            <a:r>
              <a:rPr lang="en-US" altLang="zh-CN" sz="3600" i="1">
                <a:latin typeface="Times New Roman" pitchFamily="18" charset="0"/>
                <a:cs typeface="Times New Roman" pitchFamily="18" charset="0"/>
                <a:sym typeface="Symbol" pitchFamily="18" charset="2"/>
              </a:rPr>
              <a:t>t</a:t>
            </a:r>
            <a:r>
              <a:rPr lang="en-US" altLang="zh-CN" sz="3600">
                <a:latin typeface="Times New Roman" pitchFamily="18" charset="0"/>
                <a:cs typeface="Times New Roman" pitchFamily="18" charset="0"/>
                <a:sym typeface="Symbol" pitchFamily="18" charset="2"/>
              </a:rPr>
              <a:t>   </a:t>
            </a:r>
            <a:r>
              <a:rPr lang="en-US" altLang="zh-CN">
                <a:latin typeface="Times New Roman" pitchFamily="18" charset="0"/>
                <a:cs typeface="Times New Roman" pitchFamily="18" charset="0"/>
                <a:sym typeface="Symbol" pitchFamily="18" charset="2"/>
              </a:rPr>
              <a:t>(by definition) </a:t>
            </a:r>
            <a:endParaRPr lang="en-US" altLang="zh-CN" sz="4800">
              <a:latin typeface="Times New Roman" pitchFamily="18" charset="0"/>
              <a:cs typeface="Times New Roman" pitchFamily="18" charset="0"/>
              <a:sym typeface="Symbol" pitchFamily="18" charset="2"/>
            </a:endParaRPr>
          </a:p>
          <a:p>
            <a:pPr marL="342900" indent="-342900" algn="ctr">
              <a:spcBef>
                <a:spcPct val="20000"/>
              </a:spcBef>
            </a:pPr>
            <a:r>
              <a:rPr lang="en-US" altLang="zh-CN" sz="3600" i="1">
                <a:latin typeface="Times New Roman" pitchFamily="18" charset="0"/>
                <a:cs typeface="Times New Roman" pitchFamily="18" charset="0"/>
                <a:sym typeface="Symbol" pitchFamily="18" charset="2"/>
              </a:rPr>
              <a:t>a</a:t>
            </a:r>
            <a:r>
              <a:rPr lang="en-US" altLang="zh-CN" sz="3600">
                <a:latin typeface="Times New Roman" pitchFamily="18" charset="0"/>
                <a:cs typeface="Times New Roman" pitchFamily="18" charset="0"/>
                <a:sym typeface="Symbol" pitchFamily="18" charset="2"/>
              </a:rPr>
              <a:t> = (</a:t>
            </a:r>
            <a:r>
              <a:rPr lang="en-US" altLang="zh-CN" sz="3600" i="1">
                <a:latin typeface="Times New Roman" pitchFamily="18" charset="0"/>
                <a:cs typeface="Times New Roman" pitchFamily="18" charset="0"/>
                <a:sym typeface="Symbol" pitchFamily="18" charset="2"/>
              </a:rPr>
              <a:t>v</a:t>
            </a:r>
            <a:r>
              <a:rPr lang="en-US" altLang="zh-CN" sz="3600" i="1" baseline="-25000">
                <a:latin typeface="Times New Roman" pitchFamily="18" charset="0"/>
                <a:cs typeface="Times New Roman" pitchFamily="18" charset="0"/>
                <a:sym typeface="Symbol" pitchFamily="18" charset="2"/>
              </a:rPr>
              <a:t>f</a:t>
            </a:r>
            <a:r>
              <a:rPr lang="en-US" altLang="zh-CN" sz="3600" i="1">
                <a:latin typeface="Times New Roman" pitchFamily="18" charset="0"/>
                <a:cs typeface="Times New Roman" pitchFamily="18" charset="0"/>
                <a:sym typeface="Symbol" pitchFamily="18" charset="2"/>
              </a:rPr>
              <a:t> – v</a:t>
            </a:r>
            <a:r>
              <a:rPr lang="en-US" altLang="zh-CN" sz="3600" i="1" baseline="-25000">
                <a:latin typeface="Times New Roman" pitchFamily="18" charset="0"/>
                <a:cs typeface="Times New Roman" pitchFamily="18" charset="0"/>
                <a:sym typeface="Symbol" pitchFamily="18" charset="2"/>
              </a:rPr>
              <a:t>0</a:t>
            </a:r>
            <a:r>
              <a:rPr lang="en-US" altLang="zh-CN" sz="3600">
                <a:latin typeface="Times New Roman" pitchFamily="18" charset="0"/>
                <a:cs typeface="Times New Roman" pitchFamily="18" charset="0"/>
                <a:sym typeface="Symbol" pitchFamily="18" charset="2"/>
              </a:rPr>
              <a:t>)</a:t>
            </a:r>
            <a:r>
              <a:rPr lang="en-US" altLang="zh-CN" sz="1200" i="1">
                <a:latin typeface="Times New Roman" pitchFamily="18" charset="0"/>
                <a:cs typeface="Times New Roman" pitchFamily="18" charset="0"/>
                <a:sym typeface="Symbol" pitchFamily="18" charset="2"/>
              </a:rPr>
              <a:t> </a:t>
            </a:r>
            <a:r>
              <a:rPr lang="en-US" altLang="zh-CN" sz="3600">
                <a:latin typeface="Times New Roman" pitchFamily="18" charset="0"/>
                <a:cs typeface="Times New Roman" pitchFamily="18" charset="0"/>
                <a:sym typeface="Symbol" pitchFamily="18" charset="2"/>
              </a:rPr>
              <a:t>/</a:t>
            </a:r>
            <a:r>
              <a:rPr lang="en-US" altLang="zh-CN" sz="1200">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t</a:t>
            </a:r>
          </a:p>
          <a:p>
            <a:pPr marL="342900" indent="-342900" algn="ctr">
              <a:spcBef>
                <a:spcPct val="20000"/>
              </a:spcBef>
            </a:pPr>
            <a:r>
              <a:rPr lang="en-US" altLang="zh-CN" sz="3600">
                <a:latin typeface="Times New Roman" pitchFamily="18" charset="0"/>
                <a:cs typeface="Times New Roman" pitchFamily="18" charset="0"/>
                <a:sym typeface="Symbol" pitchFamily="18" charset="2"/>
              </a:rPr>
              <a:t></a:t>
            </a:r>
            <a:r>
              <a:rPr lang="en-US" altLang="zh-CN" sz="3600" i="1">
                <a:latin typeface="Times New Roman" pitchFamily="18" charset="0"/>
                <a:cs typeface="Times New Roman" pitchFamily="18" charset="0"/>
                <a:sym typeface="Symbol" pitchFamily="18" charset="2"/>
              </a:rPr>
              <a:t>    v</a:t>
            </a:r>
            <a:r>
              <a:rPr lang="en-US" altLang="zh-CN" sz="3600" i="1" baseline="-25000">
                <a:latin typeface="Times New Roman" pitchFamily="18" charset="0"/>
                <a:cs typeface="Times New Roman" pitchFamily="18" charset="0"/>
                <a:sym typeface="Symbol" pitchFamily="18" charset="2"/>
              </a:rPr>
              <a:t>f</a:t>
            </a:r>
            <a:r>
              <a:rPr lang="en-US" altLang="zh-CN" sz="3600" i="1">
                <a:latin typeface="Times New Roman" pitchFamily="18" charset="0"/>
                <a:cs typeface="Times New Roman" pitchFamily="18" charset="0"/>
                <a:sym typeface="Symbol" pitchFamily="18" charset="2"/>
              </a:rPr>
              <a:t> = v</a:t>
            </a:r>
            <a:r>
              <a:rPr lang="en-US" altLang="zh-CN" sz="3600" i="1" baseline="-25000">
                <a:latin typeface="Times New Roman" pitchFamily="18" charset="0"/>
                <a:cs typeface="Times New Roman" pitchFamily="18" charset="0"/>
                <a:sym typeface="Symbol" pitchFamily="18" charset="2"/>
              </a:rPr>
              <a:t>0</a:t>
            </a:r>
            <a:r>
              <a:rPr lang="en-US" altLang="zh-CN" sz="3600" i="1">
                <a:latin typeface="Times New Roman" pitchFamily="18" charset="0"/>
                <a:cs typeface="Times New Roman" pitchFamily="18" charset="0"/>
                <a:sym typeface="Symbol" pitchFamily="18" charset="2"/>
              </a:rPr>
              <a:t> + a</a:t>
            </a:r>
            <a:r>
              <a:rPr lang="en-US" altLang="zh-CN" sz="1200" i="1">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t</a:t>
            </a:r>
          </a:p>
        </p:txBody>
      </p:sp>
      <p:grpSp>
        <p:nvGrpSpPr>
          <p:cNvPr id="137221" name="Group 31"/>
          <p:cNvGrpSpPr>
            <a:grpSpLocks/>
          </p:cNvGrpSpPr>
          <p:nvPr/>
        </p:nvGrpSpPr>
        <p:grpSpPr bwMode="auto">
          <a:xfrm>
            <a:off x="381000" y="3459163"/>
            <a:ext cx="8110538" cy="584200"/>
            <a:chOff x="336" y="2016"/>
            <a:chExt cx="5109" cy="368"/>
          </a:xfrm>
        </p:grpSpPr>
        <p:sp>
          <p:nvSpPr>
            <p:cNvPr id="137227" name="Rectangle 19"/>
            <p:cNvSpPr>
              <a:spLocks noChangeArrowheads="1"/>
            </p:cNvSpPr>
            <p:nvPr/>
          </p:nvSpPr>
          <p:spPr bwMode="auto">
            <a:xfrm>
              <a:off x="336" y="2016"/>
              <a:ext cx="5109" cy="368"/>
            </a:xfrm>
            <a:prstGeom prst="rect">
              <a:avLst/>
            </a:prstGeom>
            <a:noFill/>
            <a:ln w="9525">
              <a:noFill/>
              <a:miter lim="800000"/>
              <a:headEnd/>
              <a:tailEnd/>
            </a:ln>
          </p:spPr>
          <p:txBody>
            <a:bodyPr wrap="none">
              <a:spAutoFit/>
            </a:bodyPr>
            <a:lstStyle/>
            <a:p>
              <a:pPr algn="ctr"/>
              <a:r>
                <a:rPr lang="en-US" altLang="zh-CN" i="1">
                  <a:latin typeface="Times New Roman" pitchFamily="18" charset="0"/>
                  <a:cs typeface="Times New Roman" pitchFamily="18" charset="0"/>
                </a:rPr>
                <a:t>v</a:t>
              </a:r>
              <a:r>
                <a:rPr lang="en-US" altLang="zh-CN" sz="200" i="1">
                  <a:latin typeface="Times New Roman" pitchFamily="18" charset="0"/>
                  <a:cs typeface="Times New Roman" pitchFamily="18" charset="0"/>
                </a:rPr>
                <a:t>avg</a:t>
              </a:r>
              <a:r>
                <a:rPr lang="en-US" altLang="zh-CN">
                  <a:latin typeface="Times New Roman" pitchFamily="18" charset="0"/>
                  <a:cs typeface="Times New Roman" pitchFamily="18" charset="0"/>
                </a:rPr>
                <a:t> = (</a:t>
              </a:r>
              <a:r>
                <a:rPr lang="en-US" altLang="zh-CN" i="1">
                  <a:latin typeface="Times New Roman" pitchFamily="18" charset="0"/>
                  <a:cs typeface="Times New Roman" pitchFamily="18" charset="0"/>
                </a:rPr>
                <a:t>v</a:t>
              </a:r>
              <a:r>
                <a:rPr lang="en-US" altLang="zh-CN" i="1" baseline="-25000">
                  <a:latin typeface="Times New Roman" pitchFamily="18" charset="0"/>
                  <a:cs typeface="Times New Roman" pitchFamily="18" charset="0"/>
                </a:rPr>
                <a:t>0</a:t>
              </a:r>
              <a:r>
                <a:rPr lang="en-US" altLang="zh-CN">
                  <a:latin typeface="Times New Roman" pitchFamily="18" charset="0"/>
                  <a:cs typeface="Times New Roman" pitchFamily="18" charset="0"/>
                </a:rPr>
                <a:t> + </a:t>
              </a:r>
              <a:r>
                <a:rPr lang="en-US" altLang="zh-CN" i="1">
                  <a:latin typeface="Times New Roman" pitchFamily="18" charset="0"/>
                  <a:cs typeface="Times New Roman" pitchFamily="18" charset="0"/>
                </a:rPr>
                <a:t>v</a:t>
              </a:r>
              <a:r>
                <a:rPr lang="en-US" altLang="zh-CN" i="1" baseline="-25000">
                  <a:latin typeface="Times New Roman" pitchFamily="18" charset="0"/>
                  <a:cs typeface="Times New Roman" pitchFamily="18" charset="0"/>
                </a:rPr>
                <a:t>f</a:t>
              </a:r>
              <a:r>
                <a:rPr lang="en-US" altLang="zh-CN" sz="2000" i="1" baseline="-25000">
                  <a:latin typeface="Times New Roman" pitchFamily="18" charset="0"/>
                  <a:cs typeface="Times New Roman" pitchFamily="18" charset="0"/>
                </a:rPr>
                <a:t> </a:t>
              </a:r>
              <a:r>
                <a:rPr lang="en-US" altLang="zh-CN">
                  <a:latin typeface="Times New Roman" pitchFamily="18" charset="0"/>
                  <a:cs typeface="Times New Roman" pitchFamily="18" charset="0"/>
                </a:rPr>
                <a:t>)</a:t>
              </a:r>
              <a:r>
                <a:rPr lang="en-US" altLang="zh-CN" sz="1000">
                  <a:latin typeface="Times New Roman" pitchFamily="18" charset="0"/>
                  <a:cs typeface="Times New Roman" pitchFamily="18" charset="0"/>
                </a:rPr>
                <a:t> </a:t>
              </a:r>
              <a:r>
                <a:rPr lang="en-US" altLang="zh-CN">
                  <a:latin typeface="Times New Roman" pitchFamily="18" charset="0"/>
                  <a:cs typeface="Times New Roman" pitchFamily="18" charset="0"/>
                </a:rPr>
                <a:t>/</a:t>
              </a:r>
              <a:r>
                <a:rPr lang="en-US" altLang="zh-CN" sz="1000">
                  <a:latin typeface="Times New Roman" pitchFamily="18" charset="0"/>
                  <a:cs typeface="Times New Roman" pitchFamily="18" charset="0"/>
                </a:rPr>
                <a:t> </a:t>
              </a:r>
              <a:r>
                <a:rPr lang="en-US" altLang="zh-CN">
                  <a:latin typeface="Times New Roman" pitchFamily="18" charset="0"/>
                  <a:cs typeface="Times New Roman" pitchFamily="18" charset="0"/>
                </a:rPr>
                <a:t>2  </a:t>
              </a:r>
              <a:r>
                <a:rPr lang="en-US" altLang="zh-CN" sz="2800">
                  <a:latin typeface="Times New Roman" pitchFamily="18" charset="0"/>
                  <a:cs typeface="Times New Roman" pitchFamily="18" charset="0"/>
                </a:rPr>
                <a:t>will be proven when we do graphing.</a:t>
              </a:r>
              <a:endParaRPr lang="es-ES" altLang="zh-CN" sz="2800">
                <a:latin typeface="Times New Roman" pitchFamily="18" charset="0"/>
                <a:cs typeface="Times New Roman" pitchFamily="18" charset="0"/>
              </a:endParaRPr>
            </a:p>
          </p:txBody>
        </p:sp>
        <p:sp>
          <p:nvSpPr>
            <p:cNvPr id="137228" name="Line 20"/>
            <p:cNvSpPr>
              <a:spLocks noChangeShapeType="1"/>
            </p:cNvSpPr>
            <p:nvPr/>
          </p:nvSpPr>
          <p:spPr bwMode="auto">
            <a:xfrm>
              <a:off x="423" y="2125"/>
              <a:ext cx="144" cy="0"/>
            </a:xfrm>
            <a:prstGeom prst="line">
              <a:avLst/>
            </a:prstGeom>
            <a:noFill/>
            <a:ln w="28575">
              <a:solidFill>
                <a:schemeClr val="tx1"/>
              </a:solidFill>
              <a:round/>
              <a:headEnd/>
              <a:tailEnd/>
            </a:ln>
          </p:spPr>
          <p:txBody>
            <a:bodyPr wrap="none"/>
            <a:lstStyle/>
            <a:p>
              <a:endParaRPr lang="zh-CN" altLang="en-US"/>
            </a:p>
          </p:txBody>
        </p:sp>
      </p:grpSp>
      <p:sp>
        <p:nvSpPr>
          <p:cNvPr id="137222" name="Rectangle 29"/>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pPr algn="ctr"/>
            <a:endParaRPr lang="zh-CN" altLang="en-US"/>
          </a:p>
        </p:txBody>
      </p:sp>
      <p:grpSp>
        <p:nvGrpSpPr>
          <p:cNvPr id="137223" name="Group 32"/>
          <p:cNvGrpSpPr>
            <a:grpSpLocks/>
          </p:cNvGrpSpPr>
          <p:nvPr/>
        </p:nvGrpSpPr>
        <p:grpSpPr bwMode="auto">
          <a:xfrm>
            <a:off x="228600" y="4289425"/>
            <a:ext cx="8839200" cy="2130425"/>
            <a:chOff x="144" y="2702"/>
            <a:chExt cx="5568" cy="1342"/>
          </a:xfrm>
        </p:grpSpPr>
        <p:sp>
          <p:nvSpPr>
            <p:cNvPr id="137225" name="Text Box 16"/>
            <p:cNvSpPr txBox="1">
              <a:spLocks noChangeArrowheads="1"/>
            </p:cNvSpPr>
            <p:nvPr/>
          </p:nvSpPr>
          <p:spPr bwMode="auto">
            <a:xfrm>
              <a:off x="144" y="2702"/>
              <a:ext cx="5568" cy="1234"/>
            </a:xfrm>
            <a:prstGeom prst="rect">
              <a:avLst/>
            </a:prstGeom>
            <a:noFill/>
            <a:ln w="9525">
              <a:noFill/>
              <a:miter lim="800000"/>
              <a:headEnd/>
              <a:tailEnd/>
            </a:ln>
          </p:spPr>
          <p:txBody>
            <a:bodyPr>
              <a:spAutoFit/>
            </a:bodyPr>
            <a:lstStyle/>
            <a:p>
              <a:pPr algn="ctr">
                <a:lnSpc>
                  <a:spcPct val="170000"/>
                </a:lnSpc>
                <a:spcBef>
                  <a:spcPct val="20000"/>
                </a:spcBef>
              </a:pPr>
              <a:r>
                <a:rPr lang="en-US" altLang="zh-CN" sz="3600">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x</a:t>
              </a:r>
              <a:r>
                <a:rPr lang="en-US" altLang="zh-CN" sz="3600">
                  <a:latin typeface="Times New Roman" pitchFamily="18" charset="0"/>
                  <a:cs typeface="Times New Roman" pitchFamily="18" charset="0"/>
                  <a:sym typeface="Symbol" pitchFamily="18" charset="2"/>
                </a:rPr>
                <a:t> = </a:t>
              </a:r>
              <a:r>
                <a:rPr lang="en-US" altLang="zh-CN" sz="1200">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v</a:t>
              </a:r>
              <a:r>
                <a:rPr lang="en-US" altLang="zh-CN" sz="1400" i="1">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t</a:t>
              </a:r>
              <a:r>
                <a:rPr lang="en-US" altLang="zh-CN" sz="3600">
                  <a:latin typeface="Times New Roman" pitchFamily="18" charset="0"/>
                  <a:cs typeface="Times New Roman" pitchFamily="18" charset="0"/>
                  <a:sym typeface="Symbol" pitchFamily="18" charset="2"/>
                </a:rPr>
                <a:t> = ½ (</a:t>
              </a:r>
              <a:r>
                <a:rPr lang="en-US" altLang="zh-CN" sz="3600" i="1">
                  <a:latin typeface="Times New Roman" pitchFamily="18" charset="0"/>
                  <a:cs typeface="Times New Roman" pitchFamily="18" charset="0"/>
                  <a:sym typeface="Symbol" pitchFamily="18" charset="2"/>
                </a:rPr>
                <a:t>v</a:t>
              </a:r>
              <a:r>
                <a:rPr lang="en-US" altLang="zh-CN" sz="3600" i="1" baseline="-25000">
                  <a:latin typeface="Times New Roman" pitchFamily="18" charset="0"/>
                  <a:cs typeface="Times New Roman" pitchFamily="18" charset="0"/>
                  <a:sym typeface="Symbol" pitchFamily="18" charset="2"/>
                </a:rPr>
                <a:t>0</a:t>
              </a:r>
              <a:r>
                <a:rPr lang="en-US" altLang="zh-CN" sz="3600">
                  <a:latin typeface="Times New Roman" pitchFamily="18" charset="0"/>
                  <a:cs typeface="Times New Roman" pitchFamily="18" charset="0"/>
                  <a:sym typeface="Symbol" pitchFamily="18" charset="2"/>
                </a:rPr>
                <a:t> + </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i="1" baseline="-25000">
                  <a:solidFill>
                    <a:srgbClr val="FF0000"/>
                  </a:solidFill>
                  <a:latin typeface="Times New Roman" pitchFamily="18" charset="0"/>
                  <a:cs typeface="Times New Roman" pitchFamily="18" charset="0"/>
                  <a:sym typeface="Symbol" pitchFamily="18" charset="2"/>
                </a:rPr>
                <a:t>f</a:t>
              </a:r>
              <a:r>
                <a:rPr lang="en-US" altLang="zh-CN" sz="3600">
                  <a:latin typeface="Times New Roman" pitchFamily="18" charset="0"/>
                  <a:cs typeface="Times New Roman" pitchFamily="18" charset="0"/>
                  <a:sym typeface="Symbol" pitchFamily="18" charset="2"/>
                </a:rPr>
                <a:t>)</a:t>
              </a:r>
              <a:r>
                <a:rPr lang="en-US" altLang="zh-CN" sz="1400">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t</a:t>
              </a:r>
              <a:r>
                <a:rPr lang="en-US" altLang="zh-CN" sz="3600">
                  <a:latin typeface="Times New Roman" pitchFamily="18" charset="0"/>
                  <a:cs typeface="Times New Roman" pitchFamily="18" charset="0"/>
                  <a:sym typeface="Symbol" pitchFamily="18" charset="2"/>
                </a:rPr>
                <a:t> = ½ (</a:t>
              </a:r>
              <a:r>
                <a:rPr lang="en-US" altLang="zh-CN" sz="3600" i="1">
                  <a:latin typeface="Times New Roman" pitchFamily="18" charset="0"/>
                  <a:cs typeface="Times New Roman" pitchFamily="18" charset="0"/>
                  <a:sym typeface="Symbol" pitchFamily="18" charset="2"/>
                </a:rPr>
                <a:t>v</a:t>
              </a:r>
              <a:r>
                <a:rPr lang="en-US" altLang="zh-CN" sz="3600" i="1" baseline="-25000">
                  <a:latin typeface="Times New Roman" pitchFamily="18" charset="0"/>
                  <a:cs typeface="Times New Roman" pitchFamily="18" charset="0"/>
                  <a:sym typeface="Symbol" pitchFamily="18" charset="2"/>
                </a:rPr>
                <a:t>0</a:t>
              </a:r>
              <a:r>
                <a:rPr lang="en-US" altLang="zh-CN" sz="3600">
                  <a:latin typeface="Times New Roman" pitchFamily="18" charset="0"/>
                  <a:cs typeface="Times New Roman" pitchFamily="18" charset="0"/>
                  <a:sym typeface="Symbol" pitchFamily="18" charset="2"/>
                </a:rPr>
                <a:t> + </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i="1" baseline="-25000">
                  <a:solidFill>
                    <a:srgbClr val="FF0000"/>
                  </a:solidFill>
                  <a:latin typeface="Times New Roman" pitchFamily="18" charset="0"/>
                  <a:cs typeface="Times New Roman" pitchFamily="18" charset="0"/>
                  <a:sym typeface="Symbol" pitchFamily="18" charset="2"/>
                </a:rPr>
                <a:t>0</a:t>
              </a:r>
              <a:r>
                <a:rPr lang="en-US" altLang="zh-CN" sz="3600" baseline="-25000">
                  <a:solidFill>
                    <a:srgbClr val="FF0000"/>
                  </a:solidFill>
                  <a:latin typeface="Times New Roman" pitchFamily="18" charset="0"/>
                  <a:cs typeface="Times New Roman" pitchFamily="18" charset="0"/>
                  <a:sym typeface="Symbol" pitchFamily="18" charset="2"/>
                </a:rPr>
                <a:t> </a:t>
              </a:r>
              <a:r>
                <a:rPr lang="en-US" altLang="zh-CN" sz="3600">
                  <a:solidFill>
                    <a:srgbClr val="FF0000"/>
                  </a:solidFill>
                  <a:latin typeface="Times New Roman" pitchFamily="18" charset="0"/>
                  <a:cs typeface="Times New Roman" pitchFamily="18" charset="0"/>
                  <a:sym typeface="Symbol" pitchFamily="18" charset="2"/>
                </a:rPr>
                <a:t>+</a:t>
              </a:r>
              <a:r>
                <a:rPr lang="en-US" altLang="zh-CN" sz="3600" i="1">
                  <a:solidFill>
                    <a:srgbClr val="FF0000"/>
                  </a:solidFill>
                  <a:latin typeface="Times New Roman" pitchFamily="18" charset="0"/>
                  <a:cs typeface="Times New Roman" pitchFamily="18" charset="0"/>
                  <a:sym typeface="Symbol" pitchFamily="18" charset="2"/>
                </a:rPr>
                <a:t> a</a:t>
              </a:r>
              <a:r>
                <a:rPr lang="en-US" altLang="zh-CN" sz="1400" i="1">
                  <a:solidFill>
                    <a:srgbClr val="FF0000"/>
                  </a:solidFill>
                  <a:latin typeface="Times New Roman" pitchFamily="18" charset="0"/>
                  <a:cs typeface="Times New Roman" pitchFamily="18" charset="0"/>
                  <a:sym typeface="Symbol" pitchFamily="18" charset="2"/>
                </a:rPr>
                <a:t> </a:t>
              </a:r>
              <a:r>
                <a:rPr lang="en-US" altLang="zh-CN" sz="3600" i="1">
                  <a:solidFill>
                    <a:srgbClr val="FF0000"/>
                  </a:solidFill>
                  <a:latin typeface="Times New Roman" pitchFamily="18" charset="0"/>
                  <a:cs typeface="Times New Roman" pitchFamily="18" charset="0"/>
                  <a:sym typeface="Symbol" pitchFamily="18" charset="2"/>
                </a:rPr>
                <a:t>t</a:t>
              </a:r>
              <a:r>
                <a:rPr lang="en-US" altLang="zh-CN" sz="3600">
                  <a:latin typeface="Times New Roman" pitchFamily="18" charset="0"/>
                  <a:cs typeface="Times New Roman" pitchFamily="18" charset="0"/>
                  <a:sym typeface="Symbol" pitchFamily="18" charset="2"/>
                </a:rPr>
                <a:t>)</a:t>
              </a:r>
              <a:r>
                <a:rPr lang="en-US" altLang="zh-CN" sz="1400">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t</a:t>
              </a:r>
              <a:r>
                <a:rPr lang="en-US" altLang="zh-CN" sz="3600">
                  <a:latin typeface="Times New Roman" pitchFamily="18" charset="0"/>
                  <a:cs typeface="Times New Roman" pitchFamily="18" charset="0"/>
                  <a:sym typeface="Symbol" pitchFamily="18" charset="2"/>
                </a:rPr>
                <a:t/>
              </a:r>
              <a:br>
                <a:rPr lang="en-US" altLang="zh-CN" sz="3600">
                  <a:latin typeface="Times New Roman" pitchFamily="18" charset="0"/>
                  <a:cs typeface="Times New Roman" pitchFamily="18" charset="0"/>
                  <a:sym typeface="Symbol" pitchFamily="18" charset="2"/>
                </a:rPr>
              </a:br>
              <a:r>
                <a:rPr lang="en-US" altLang="zh-CN" sz="3600">
                  <a:latin typeface="Times New Roman" pitchFamily="18" charset="0"/>
                  <a:cs typeface="Times New Roman" pitchFamily="18" charset="0"/>
                  <a:sym typeface="Symbol" pitchFamily="18" charset="2"/>
                </a:rPr>
                <a:t>			 </a:t>
              </a:r>
              <a:r>
                <a:rPr lang="en-US" altLang="zh-CN" sz="3600" i="1">
                  <a:latin typeface="Times New Roman" pitchFamily="18" charset="0"/>
                  <a:cs typeface="Times New Roman" pitchFamily="18" charset="0"/>
                  <a:sym typeface="Symbol" pitchFamily="18" charset="2"/>
                </a:rPr>
                <a:t>x</a:t>
              </a:r>
              <a:r>
                <a:rPr lang="en-US" altLang="zh-CN" sz="3600">
                  <a:latin typeface="Times New Roman" pitchFamily="18" charset="0"/>
                  <a:cs typeface="Times New Roman" pitchFamily="18" charset="0"/>
                  <a:sym typeface="Symbol" pitchFamily="18" charset="2"/>
                </a:rPr>
                <a:t> = </a:t>
              </a:r>
              <a:r>
                <a:rPr lang="en-US" altLang="zh-CN" sz="3600" i="1">
                  <a:latin typeface="Times New Roman" pitchFamily="18" charset="0"/>
                  <a:cs typeface="Times New Roman" pitchFamily="18" charset="0"/>
                  <a:sym typeface="Symbol" pitchFamily="18" charset="2"/>
                </a:rPr>
                <a:t>v</a:t>
              </a:r>
              <a:r>
                <a:rPr lang="en-US" altLang="zh-CN" sz="3600" baseline="-25000">
                  <a:latin typeface="Times New Roman" pitchFamily="18" charset="0"/>
                  <a:cs typeface="Times New Roman" pitchFamily="18" charset="0"/>
                  <a:sym typeface="Symbol" pitchFamily="18" charset="2"/>
                </a:rPr>
                <a:t>0 </a:t>
              </a:r>
              <a:r>
                <a:rPr lang="en-US" altLang="zh-CN" sz="3600">
                  <a:latin typeface="Times New Roman" pitchFamily="18" charset="0"/>
                  <a:cs typeface="Times New Roman" pitchFamily="18" charset="0"/>
                  <a:sym typeface="Symbol" pitchFamily="18" charset="2"/>
                </a:rPr>
                <a:t>t</a:t>
              </a:r>
              <a:r>
                <a:rPr lang="en-US" altLang="zh-CN" sz="3600" baseline="-25000">
                  <a:latin typeface="Times New Roman" pitchFamily="18" charset="0"/>
                  <a:cs typeface="Times New Roman" pitchFamily="18" charset="0"/>
                  <a:sym typeface="Symbol" pitchFamily="18" charset="2"/>
                </a:rPr>
                <a:t> </a:t>
              </a:r>
              <a:r>
                <a:rPr lang="en-US" altLang="zh-CN" sz="3600">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a</a:t>
              </a:r>
              <a:r>
                <a:rPr lang="en-US" altLang="zh-CN" sz="1400" i="1">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t</a:t>
              </a:r>
              <a:r>
                <a:rPr lang="en-US" altLang="zh-CN" sz="600" i="1">
                  <a:latin typeface="Times New Roman" pitchFamily="18" charset="0"/>
                  <a:cs typeface="Times New Roman" pitchFamily="18" charset="0"/>
                  <a:sym typeface="Symbol" pitchFamily="18" charset="2"/>
                </a:rPr>
                <a:t>  </a:t>
              </a:r>
              <a:r>
                <a:rPr lang="en-US" altLang="zh-CN" sz="3600" baseline="30000">
                  <a:latin typeface="Times New Roman" pitchFamily="18" charset="0"/>
                  <a:cs typeface="Times New Roman" pitchFamily="18" charset="0"/>
                  <a:sym typeface="Symbol" pitchFamily="18" charset="2"/>
                </a:rPr>
                <a:t>2</a:t>
              </a:r>
              <a:endParaRPr lang="en-US" altLang="zh-CN" sz="2400">
                <a:latin typeface="Times New Roman" pitchFamily="18" charset="0"/>
                <a:cs typeface="Times New Roman" pitchFamily="18" charset="0"/>
              </a:endParaRPr>
            </a:p>
          </p:txBody>
        </p:sp>
        <p:sp>
          <p:nvSpPr>
            <p:cNvPr id="137226" name="Line 18"/>
            <p:cNvSpPr>
              <a:spLocks noChangeShapeType="1"/>
            </p:cNvSpPr>
            <p:nvPr/>
          </p:nvSpPr>
          <p:spPr bwMode="auto">
            <a:xfrm>
              <a:off x="1255" y="3000"/>
              <a:ext cx="144" cy="0"/>
            </a:xfrm>
            <a:prstGeom prst="line">
              <a:avLst/>
            </a:prstGeom>
            <a:noFill/>
            <a:ln w="28575">
              <a:solidFill>
                <a:schemeClr val="tx1"/>
              </a:solidFill>
              <a:round/>
              <a:headEnd/>
              <a:tailEnd/>
            </a:ln>
          </p:spPr>
          <p:txBody>
            <a:bodyPr wrap="none"/>
            <a:lstStyle/>
            <a:p>
              <a:endParaRPr lang="zh-CN" altLang="en-US"/>
            </a:p>
          </p:txBody>
        </p:sp>
        <p:graphicFrame>
          <p:nvGraphicFramePr>
            <p:cNvPr id="137218" name="Object 2"/>
            <p:cNvGraphicFramePr>
              <a:graphicFrameLocks noChangeAspect="1"/>
            </p:cNvGraphicFramePr>
            <p:nvPr/>
          </p:nvGraphicFramePr>
          <p:xfrm>
            <a:off x="4270" y="3301"/>
            <a:ext cx="234" cy="743"/>
          </p:xfrm>
          <a:graphic>
            <a:graphicData uri="http://schemas.openxmlformats.org/presentationml/2006/ole">
              <p:oleObj spid="_x0000_s137218" name="公式" r:id="rId3" imgW="190440" imgH="609480" progId="Equation.3">
                <p:embed/>
              </p:oleObj>
            </a:graphicData>
          </a:graphic>
        </p:graphicFrame>
      </p:grpSp>
      <p:sp>
        <p:nvSpPr>
          <p:cNvPr id="137224" name="Text Box 33"/>
          <p:cNvSpPr txBox="1">
            <a:spLocks noChangeArrowheads="1"/>
          </p:cNvSpPr>
          <p:nvPr/>
        </p:nvSpPr>
        <p:spPr bwMode="auto">
          <a:xfrm>
            <a:off x="7543800" y="6324600"/>
            <a:ext cx="1600200" cy="457200"/>
          </a:xfrm>
          <a:prstGeom prst="rect">
            <a:avLst/>
          </a:prstGeom>
          <a:noFill/>
          <a:ln w="9525">
            <a:noFill/>
            <a:miter lim="800000"/>
            <a:headEnd/>
            <a:tailEnd/>
          </a:ln>
        </p:spPr>
        <p:txBody>
          <a:bodyPr>
            <a:spAutoFit/>
          </a:bodyPr>
          <a:lstStyle/>
          <a:p>
            <a:pPr algn="ctr">
              <a:spcBef>
                <a:spcPct val="50000"/>
              </a:spcBef>
            </a:pPr>
            <a:r>
              <a:rPr lang="en-US" altLang="zh-CN" sz="2400">
                <a:solidFill>
                  <a:srgbClr val="008000"/>
                </a:solidFill>
              </a:rPr>
              <a:t>    </a:t>
            </a:r>
            <a:r>
              <a:rPr lang="en-US" altLang="zh-CN" sz="2400" i="1">
                <a:solidFill>
                  <a:srgbClr val="008000"/>
                </a:solidFill>
              </a:rPr>
              <a:t>(cont.)</a:t>
            </a:r>
            <a:endParaRPr lang="es-ES" altLang="zh-CN" sz="2400" i="1">
              <a:solidFill>
                <a:srgbClr val="008000"/>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274638"/>
            <a:ext cx="8229600" cy="715962"/>
          </a:xfrm>
        </p:spPr>
        <p:txBody>
          <a:bodyPr/>
          <a:lstStyle/>
          <a:p>
            <a:pPr eaLnBrk="1" hangingPunct="1"/>
            <a:r>
              <a:rPr lang="en-US" altLang="zh-CN" sz="4000" smtClean="0">
                <a:solidFill>
                  <a:srgbClr val="FF9933"/>
                </a:solidFill>
              </a:rPr>
              <a:t>Kinematics Derivations </a:t>
            </a:r>
            <a:r>
              <a:rPr lang="en-US" altLang="zh-CN" sz="3200" smtClean="0">
                <a:solidFill>
                  <a:srgbClr val="FF9933"/>
                </a:solidFill>
              </a:rPr>
              <a:t>(cont.)</a:t>
            </a:r>
            <a:endParaRPr lang="es-ES" altLang="zh-CN" sz="3200" smtClean="0">
              <a:solidFill>
                <a:srgbClr val="FF9933"/>
              </a:solidFill>
            </a:endParaRPr>
          </a:p>
        </p:txBody>
      </p:sp>
      <p:sp>
        <p:nvSpPr>
          <p:cNvPr id="138245" name="Rectangle 19"/>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pPr algn="ctr"/>
            <a:endParaRPr lang="zh-CN" altLang="en-US"/>
          </a:p>
        </p:txBody>
      </p:sp>
      <p:graphicFrame>
        <p:nvGraphicFramePr>
          <p:cNvPr id="138243" name="Object 3"/>
          <p:cNvGraphicFramePr>
            <a:graphicFrameLocks noChangeAspect="1"/>
          </p:cNvGraphicFramePr>
          <p:nvPr/>
        </p:nvGraphicFramePr>
        <p:xfrm>
          <a:off x="5159375" y="3048000"/>
          <a:ext cx="327025" cy="889000"/>
        </p:xfrm>
        <a:graphic>
          <a:graphicData uri="http://schemas.openxmlformats.org/presentationml/2006/ole">
            <p:oleObj spid="_x0000_s138243" name="Equation" r:id="rId3" imgW="152280" imgH="393480" progId="Equation.3">
              <p:embed/>
            </p:oleObj>
          </a:graphicData>
        </a:graphic>
      </p:graphicFrame>
      <p:sp>
        <p:nvSpPr>
          <p:cNvPr id="138246" name="Text Box 9"/>
          <p:cNvSpPr txBox="1">
            <a:spLocks noChangeArrowheads="1"/>
          </p:cNvSpPr>
          <p:nvPr/>
        </p:nvSpPr>
        <p:spPr bwMode="auto">
          <a:xfrm>
            <a:off x="457200" y="1219200"/>
            <a:ext cx="8458200" cy="4116388"/>
          </a:xfrm>
          <a:prstGeom prst="rect">
            <a:avLst/>
          </a:prstGeom>
          <a:noFill/>
          <a:ln w="9525">
            <a:noFill/>
            <a:miter lim="800000"/>
            <a:headEnd/>
            <a:tailEnd/>
          </a:ln>
        </p:spPr>
        <p:txBody>
          <a:bodyPr>
            <a:spAutoFit/>
          </a:bodyPr>
          <a:lstStyle/>
          <a:p>
            <a:pPr algn="ctr">
              <a:lnSpc>
                <a:spcPct val="150000"/>
              </a:lnSpc>
              <a:spcBef>
                <a:spcPct val="50000"/>
              </a:spcBef>
            </a:pPr>
            <a:r>
              <a:rPr lang="en-US" altLang="zh-CN" sz="3600" i="1">
                <a:solidFill>
                  <a:schemeClr val="tx2"/>
                </a:solidFill>
                <a:latin typeface="Times New Roman" pitchFamily="18" charset="0"/>
                <a:cs typeface="Times New Roman" pitchFamily="18" charset="0"/>
                <a:sym typeface="Symbol" pitchFamily="18" charset="2"/>
              </a:rPr>
              <a:t>v</a:t>
            </a:r>
            <a:r>
              <a:rPr lang="en-US" altLang="zh-CN" sz="3600" i="1" baseline="-25000">
                <a:solidFill>
                  <a:schemeClr val="tx2"/>
                </a:solidFill>
                <a:latin typeface="Times New Roman" pitchFamily="18" charset="0"/>
                <a:cs typeface="Times New Roman" pitchFamily="18" charset="0"/>
                <a:sym typeface="Symbol" pitchFamily="18" charset="2"/>
              </a:rPr>
              <a:t>f</a:t>
            </a:r>
            <a:r>
              <a:rPr lang="en-US" altLang="zh-CN" sz="3600" baseline="-25000">
                <a:solidFill>
                  <a:schemeClr val="tx2"/>
                </a:solidFill>
                <a:latin typeface="Times New Roman" pitchFamily="18" charset="0"/>
                <a:cs typeface="Times New Roman" pitchFamily="18" charset="0"/>
                <a:sym typeface="Symbol" pitchFamily="18" charset="2"/>
              </a:rPr>
              <a:t> </a:t>
            </a:r>
            <a:r>
              <a:rPr lang="en-US" altLang="zh-CN" sz="3600">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v</a:t>
            </a:r>
            <a:r>
              <a:rPr lang="en-US" altLang="zh-CN" sz="3600" i="1" baseline="-25000">
                <a:solidFill>
                  <a:schemeClr val="tx2"/>
                </a:solidFill>
                <a:latin typeface="Times New Roman" pitchFamily="18" charset="0"/>
                <a:cs typeface="Times New Roman" pitchFamily="18" charset="0"/>
                <a:sym typeface="Symbol" pitchFamily="18" charset="2"/>
              </a:rPr>
              <a:t>0</a:t>
            </a:r>
            <a:r>
              <a:rPr lang="en-US" altLang="zh-CN" sz="3600">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 a</a:t>
            </a:r>
            <a:r>
              <a:rPr lang="en-US" altLang="zh-CN" sz="1000" i="1">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t</a:t>
            </a:r>
            <a:r>
              <a:rPr lang="en-US" altLang="zh-CN" sz="3600">
                <a:solidFill>
                  <a:schemeClr val="tx2"/>
                </a:solidFill>
                <a:latin typeface="Times New Roman" pitchFamily="18" charset="0"/>
                <a:cs typeface="Times New Roman" pitchFamily="18" charset="0"/>
                <a:sym typeface="Symbol" pitchFamily="18" charset="2"/>
              </a:rPr>
              <a:t>  	    </a:t>
            </a:r>
            <a:r>
              <a:rPr lang="en-US" altLang="zh-CN" sz="3600" i="1">
                <a:solidFill>
                  <a:schemeClr val="tx2"/>
                </a:solidFill>
                <a:latin typeface="Times New Roman" pitchFamily="18" charset="0"/>
                <a:cs typeface="Times New Roman" pitchFamily="18" charset="0"/>
                <a:sym typeface="Symbol" pitchFamily="18" charset="2"/>
              </a:rPr>
              <a:t>t</a:t>
            </a:r>
            <a:r>
              <a:rPr lang="en-US" altLang="zh-CN" sz="3600">
                <a:solidFill>
                  <a:schemeClr val="tx2"/>
                </a:solidFill>
                <a:latin typeface="Times New Roman" pitchFamily="18" charset="0"/>
                <a:cs typeface="Times New Roman" pitchFamily="18" charset="0"/>
                <a:sym typeface="Symbol" pitchFamily="18" charset="2"/>
              </a:rPr>
              <a:t> = </a:t>
            </a:r>
            <a:r>
              <a:rPr lang="en-US" altLang="zh-CN" sz="3600">
                <a:solidFill>
                  <a:srgbClr val="FF0000"/>
                </a:solidFill>
                <a:latin typeface="Times New Roman" pitchFamily="18" charset="0"/>
                <a:cs typeface="Times New Roman" pitchFamily="18" charset="0"/>
                <a:sym typeface="Symbol" pitchFamily="18" charset="2"/>
              </a:rPr>
              <a:t>(</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i="1" baseline="-25000">
                <a:solidFill>
                  <a:srgbClr val="FF0000"/>
                </a:solidFill>
                <a:latin typeface="Times New Roman" pitchFamily="18" charset="0"/>
                <a:cs typeface="Times New Roman" pitchFamily="18" charset="0"/>
                <a:sym typeface="Symbol" pitchFamily="18" charset="2"/>
              </a:rPr>
              <a:t>f</a:t>
            </a:r>
            <a:r>
              <a:rPr lang="en-US" altLang="zh-CN" sz="3600" i="1">
                <a:solidFill>
                  <a:srgbClr val="FF0000"/>
                </a:solidFill>
                <a:latin typeface="Times New Roman" pitchFamily="18" charset="0"/>
                <a:cs typeface="Times New Roman" pitchFamily="18" charset="0"/>
                <a:sym typeface="Symbol" pitchFamily="18" charset="2"/>
              </a:rPr>
              <a:t> – v</a:t>
            </a:r>
            <a:r>
              <a:rPr lang="en-US" altLang="zh-CN" sz="3600" i="1" baseline="-25000">
                <a:solidFill>
                  <a:srgbClr val="FF0000"/>
                </a:solidFill>
                <a:latin typeface="Times New Roman" pitchFamily="18" charset="0"/>
                <a:cs typeface="Times New Roman" pitchFamily="18" charset="0"/>
                <a:sym typeface="Symbol" pitchFamily="18" charset="2"/>
              </a:rPr>
              <a:t>0</a:t>
            </a:r>
            <a:r>
              <a:rPr lang="en-US" altLang="zh-CN" sz="3600">
                <a:solidFill>
                  <a:srgbClr val="FF0000"/>
                </a:solidFill>
                <a:latin typeface="Times New Roman" pitchFamily="18" charset="0"/>
                <a:cs typeface="Times New Roman" pitchFamily="18" charset="0"/>
                <a:sym typeface="Symbol" pitchFamily="18" charset="2"/>
              </a:rPr>
              <a:t>)</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a:solidFill>
                  <a:srgbClr val="FF0000"/>
                </a:solidFill>
                <a:latin typeface="Times New Roman" pitchFamily="18" charset="0"/>
                <a:cs typeface="Times New Roman" pitchFamily="18" charset="0"/>
                <a:sym typeface="Symbol" pitchFamily="18" charset="2"/>
              </a:rPr>
              <a:t>/</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i="1">
                <a:solidFill>
                  <a:srgbClr val="FF0000"/>
                </a:solidFill>
                <a:latin typeface="Times New Roman" pitchFamily="18" charset="0"/>
                <a:cs typeface="Times New Roman" pitchFamily="18" charset="0"/>
                <a:sym typeface="Symbol" pitchFamily="18" charset="2"/>
              </a:rPr>
              <a:t>a</a:t>
            </a:r>
            <a:r>
              <a:rPr lang="en-US" altLang="zh-CN" sz="3600">
                <a:solidFill>
                  <a:schemeClr val="tx2"/>
                </a:solidFill>
                <a:latin typeface="Times New Roman" pitchFamily="18" charset="0"/>
                <a:cs typeface="Times New Roman" pitchFamily="18" charset="0"/>
                <a:sym typeface="Symbol" pitchFamily="18" charset="2"/>
              </a:rPr>
              <a:t/>
            </a:r>
            <a:br>
              <a:rPr lang="en-US" altLang="zh-CN" sz="3600">
                <a:solidFill>
                  <a:schemeClr val="tx2"/>
                </a:solidFill>
                <a:latin typeface="Times New Roman" pitchFamily="18" charset="0"/>
                <a:cs typeface="Times New Roman" pitchFamily="18" charset="0"/>
                <a:sym typeface="Symbol" pitchFamily="18" charset="2"/>
              </a:rPr>
            </a:br>
            <a:r>
              <a:rPr lang="en-US" altLang="zh-CN" sz="3600">
                <a:solidFill>
                  <a:schemeClr val="tx2"/>
                </a:solidFill>
                <a:latin typeface="Times New Roman" pitchFamily="18" charset="0"/>
                <a:cs typeface="Times New Roman" pitchFamily="18" charset="0"/>
                <a:sym typeface="Symbol" pitchFamily="18" charset="2"/>
              </a:rPr>
              <a:t></a:t>
            </a:r>
            <a:r>
              <a:rPr lang="en-US" altLang="zh-CN" sz="3600" i="1">
                <a:solidFill>
                  <a:schemeClr val="tx2"/>
                </a:solidFill>
                <a:latin typeface="Times New Roman" pitchFamily="18" charset="0"/>
                <a:cs typeface="Times New Roman" pitchFamily="18" charset="0"/>
                <a:sym typeface="Symbol" pitchFamily="18" charset="2"/>
              </a:rPr>
              <a:t>x</a:t>
            </a:r>
            <a:r>
              <a:rPr lang="en-US" altLang="zh-CN" sz="3600">
                <a:solidFill>
                  <a:schemeClr val="tx2"/>
                </a:solidFill>
                <a:latin typeface="Times New Roman" pitchFamily="18" charset="0"/>
                <a:cs typeface="Times New Roman" pitchFamily="18" charset="0"/>
                <a:sym typeface="Symbol" pitchFamily="18" charset="2"/>
              </a:rPr>
              <a:t> = </a:t>
            </a:r>
            <a:r>
              <a:rPr lang="en-US" altLang="zh-CN" sz="3600" i="1">
                <a:solidFill>
                  <a:schemeClr val="tx2"/>
                </a:solidFill>
                <a:latin typeface="Times New Roman" pitchFamily="18" charset="0"/>
                <a:cs typeface="Times New Roman" pitchFamily="18" charset="0"/>
                <a:sym typeface="Symbol" pitchFamily="18" charset="2"/>
              </a:rPr>
              <a:t>v</a:t>
            </a:r>
            <a:r>
              <a:rPr lang="en-US" altLang="zh-CN" sz="3600" baseline="-25000">
                <a:solidFill>
                  <a:schemeClr val="tx2"/>
                </a:solidFill>
                <a:latin typeface="Times New Roman" pitchFamily="18" charset="0"/>
                <a:cs typeface="Times New Roman" pitchFamily="18" charset="0"/>
                <a:sym typeface="Symbol" pitchFamily="18" charset="2"/>
              </a:rPr>
              <a:t>0</a:t>
            </a:r>
            <a:r>
              <a:rPr lang="en-US" altLang="zh-CN" sz="1000" i="1" baseline="-25000">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t</a:t>
            </a:r>
            <a:r>
              <a:rPr lang="en-US" altLang="zh-CN" sz="3600" baseline="-25000">
                <a:solidFill>
                  <a:schemeClr val="tx2"/>
                </a:solidFill>
                <a:latin typeface="Times New Roman" pitchFamily="18" charset="0"/>
                <a:cs typeface="Times New Roman" pitchFamily="18" charset="0"/>
                <a:sym typeface="Symbol" pitchFamily="18" charset="2"/>
              </a:rPr>
              <a:t>  </a:t>
            </a:r>
            <a:r>
              <a:rPr lang="en-US" altLang="zh-CN" sz="3600">
                <a:solidFill>
                  <a:schemeClr val="tx2"/>
                </a:solidFill>
                <a:latin typeface="Times New Roman" pitchFamily="18" charset="0"/>
                <a:cs typeface="Times New Roman" pitchFamily="18" charset="0"/>
                <a:sym typeface="Symbol" pitchFamily="18" charset="2"/>
              </a:rPr>
              <a:t>+</a:t>
            </a:r>
            <a:r>
              <a:rPr lang="en-US" altLang="zh-CN" sz="3600" i="1">
                <a:solidFill>
                  <a:schemeClr val="tx2"/>
                </a:solidFill>
                <a:latin typeface="Times New Roman" pitchFamily="18" charset="0"/>
                <a:cs typeface="Times New Roman" pitchFamily="18" charset="0"/>
                <a:sym typeface="Symbol" pitchFamily="18" charset="2"/>
              </a:rPr>
              <a:t>    a</a:t>
            </a:r>
            <a:r>
              <a:rPr lang="en-US" altLang="zh-CN" sz="1000" i="1">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t</a:t>
            </a:r>
            <a:r>
              <a:rPr lang="en-US" altLang="zh-CN" sz="1000" i="1">
                <a:solidFill>
                  <a:schemeClr val="tx2"/>
                </a:solidFill>
                <a:latin typeface="Times New Roman" pitchFamily="18" charset="0"/>
                <a:cs typeface="Times New Roman" pitchFamily="18" charset="0"/>
                <a:sym typeface="Symbol" pitchFamily="18" charset="2"/>
              </a:rPr>
              <a:t> </a:t>
            </a:r>
            <a:r>
              <a:rPr lang="en-US" altLang="zh-CN" sz="3600" baseline="30000">
                <a:solidFill>
                  <a:schemeClr val="tx2"/>
                </a:solidFill>
                <a:latin typeface="Times New Roman" pitchFamily="18" charset="0"/>
                <a:cs typeface="Times New Roman" pitchFamily="18" charset="0"/>
                <a:sym typeface="Symbol" pitchFamily="18" charset="2"/>
              </a:rPr>
              <a:t>2</a:t>
            </a:r>
            <a:r>
              <a:rPr lang="en-US" altLang="zh-CN" sz="3600">
                <a:solidFill>
                  <a:schemeClr val="tx2"/>
                </a:solidFill>
                <a:latin typeface="Times New Roman" pitchFamily="18" charset="0"/>
                <a:cs typeface="Times New Roman" pitchFamily="18" charset="0"/>
                <a:sym typeface="Symbol" pitchFamily="18" charset="2"/>
              </a:rPr>
              <a:t>    </a:t>
            </a:r>
            <a:br>
              <a:rPr lang="en-US" altLang="zh-CN" sz="3600">
                <a:solidFill>
                  <a:schemeClr val="tx2"/>
                </a:solidFill>
                <a:latin typeface="Times New Roman" pitchFamily="18" charset="0"/>
                <a:cs typeface="Times New Roman" pitchFamily="18" charset="0"/>
                <a:sym typeface="Symbol" pitchFamily="18" charset="2"/>
              </a:rPr>
            </a:br>
            <a:r>
              <a:rPr lang="en-US" altLang="zh-CN" sz="3600">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x =</a:t>
            </a:r>
            <a:r>
              <a:rPr lang="en-US" altLang="zh-CN">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v</a:t>
            </a:r>
            <a:r>
              <a:rPr lang="en-US" altLang="zh-CN" sz="3600" baseline="-25000">
                <a:solidFill>
                  <a:schemeClr val="tx2"/>
                </a:solidFill>
                <a:latin typeface="Times New Roman" pitchFamily="18" charset="0"/>
                <a:cs typeface="Times New Roman" pitchFamily="18" charset="0"/>
                <a:sym typeface="Symbol" pitchFamily="18" charset="2"/>
              </a:rPr>
              <a:t>0 </a:t>
            </a:r>
            <a:r>
              <a:rPr lang="en-US" altLang="zh-CN" sz="3600">
                <a:latin typeface="Times New Roman" pitchFamily="18" charset="0"/>
                <a:cs typeface="Times New Roman" pitchFamily="18" charset="0"/>
                <a:sym typeface="Symbol" pitchFamily="18" charset="2"/>
              </a:rPr>
              <a:t>[</a:t>
            </a:r>
            <a:r>
              <a:rPr lang="en-US" altLang="zh-CN" sz="3600">
                <a:solidFill>
                  <a:srgbClr val="FF0000"/>
                </a:solidFill>
                <a:latin typeface="Times New Roman" pitchFamily="18" charset="0"/>
                <a:cs typeface="Times New Roman" pitchFamily="18" charset="0"/>
                <a:sym typeface="Symbol" pitchFamily="18" charset="2"/>
              </a:rPr>
              <a:t>(</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i="1" baseline="-25000">
                <a:solidFill>
                  <a:srgbClr val="FF0000"/>
                </a:solidFill>
                <a:latin typeface="Times New Roman" pitchFamily="18" charset="0"/>
                <a:cs typeface="Times New Roman" pitchFamily="18" charset="0"/>
                <a:sym typeface="Symbol" pitchFamily="18" charset="2"/>
              </a:rPr>
              <a:t>f</a:t>
            </a:r>
            <a:r>
              <a:rPr lang="en-US" altLang="zh-CN" sz="3600">
                <a:solidFill>
                  <a:srgbClr val="FF0000"/>
                </a:solidFill>
                <a:latin typeface="Times New Roman" pitchFamily="18" charset="0"/>
                <a:cs typeface="Times New Roman" pitchFamily="18" charset="0"/>
                <a:sym typeface="Symbol" pitchFamily="18" charset="2"/>
              </a:rPr>
              <a:t> – </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baseline="-25000">
                <a:solidFill>
                  <a:srgbClr val="FF0000"/>
                </a:solidFill>
                <a:latin typeface="Times New Roman" pitchFamily="18" charset="0"/>
                <a:cs typeface="Times New Roman" pitchFamily="18" charset="0"/>
                <a:sym typeface="Symbol" pitchFamily="18" charset="2"/>
              </a:rPr>
              <a:t>0</a:t>
            </a:r>
            <a:r>
              <a:rPr lang="en-US" altLang="zh-CN" sz="3600">
                <a:solidFill>
                  <a:srgbClr val="FF0000"/>
                </a:solidFill>
                <a:latin typeface="Times New Roman" pitchFamily="18" charset="0"/>
                <a:cs typeface="Times New Roman" pitchFamily="18" charset="0"/>
                <a:sym typeface="Symbol" pitchFamily="18" charset="2"/>
              </a:rPr>
              <a:t>)</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a:solidFill>
                  <a:srgbClr val="FF0000"/>
                </a:solidFill>
                <a:latin typeface="Times New Roman" pitchFamily="18" charset="0"/>
                <a:cs typeface="Times New Roman" pitchFamily="18" charset="0"/>
                <a:sym typeface="Symbol" pitchFamily="18" charset="2"/>
              </a:rPr>
              <a:t>/</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i="1">
                <a:solidFill>
                  <a:srgbClr val="FF0000"/>
                </a:solidFill>
                <a:latin typeface="Times New Roman" pitchFamily="18" charset="0"/>
                <a:cs typeface="Times New Roman" pitchFamily="18" charset="0"/>
                <a:sym typeface="Symbol" pitchFamily="18" charset="2"/>
              </a:rPr>
              <a:t>a</a:t>
            </a:r>
            <a:r>
              <a:rPr lang="en-US" altLang="zh-CN" sz="3600">
                <a:latin typeface="Times New Roman" pitchFamily="18" charset="0"/>
                <a:cs typeface="Times New Roman" pitchFamily="18" charset="0"/>
                <a:sym typeface="Symbol" pitchFamily="18" charset="2"/>
              </a:rPr>
              <a:t>] </a:t>
            </a:r>
            <a:r>
              <a:rPr lang="en-US" altLang="zh-CN" sz="3600">
                <a:solidFill>
                  <a:srgbClr val="FF0000"/>
                </a:solidFill>
                <a:latin typeface="Times New Roman" pitchFamily="18" charset="0"/>
                <a:cs typeface="Times New Roman" pitchFamily="18" charset="0"/>
                <a:sym typeface="Symbol" pitchFamily="18" charset="2"/>
              </a:rPr>
              <a:t>+    </a:t>
            </a:r>
            <a:r>
              <a:rPr lang="en-US" altLang="zh-CN" sz="3600" i="1">
                <a:latin typeface="Times New Roman" pitchFamily="18" charset="0"/>
                <a:cs typeface="Times New Roman" pitchFamily="18" charset="0"/>
                <a:sym typeface="Symbol" pitchFamily="18" charset="2"/>
              </a:rPr>
              <a:t>a</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a:latin typeface="Times New Roman" pitchFamily="18" charset="0"/>
                <a:cs typeface="Times New Roman" pitchFamily="18" charset="0"/>
                <a:sym typeface="Symbol" pitchFamily="18" charset="2"/>
              </a:rPr>
              <a:t>[</a:t>
            </a:r>
            <a:r>
              <a:rPr lang="en-US" altLang="zh-CN" sz="3600">
                <a:solidFill>
                  <a:srgbClr val="FF0000"/>
                </a:solidFill>
                <a:latin typeface="Times New Roman" pitchFamily="18" charset="0"/>
                <a:cs typeface="Times New Roman" pitchFamily="18" charset="0"/>
                <a:sym typeface="Symbol" pitchFamily="18" charset="2"/>
              </a:rPr>
              <a:t>(</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i="1" baseline="-25000">
                <a:solidFill>
                  <a:srgbClr val="FF0000"/>
                </a:solidFill>
                <a:latin typeface="Times New Roman" pitchFamily="18" charset="0"/>
                <a:cs typeface="Times New Roman" pitchFamily="18" charset="0"/>
                <a:sym typeface="Symbol" pitchFamily="18" charset="2"/>
              </a:rPr>
              <a:t>f</a:t>
            </a:r>
            <a:r>
              <a:rPr lang="en-US" altLang="zh-CN" sz="3600">
                <a:solidFill>
                  <a:srgbClr val="FF0000"/>
                </a:solidFill>
                <a:latin typeface="Times New Roman" pitchFamily="18" charset="0"/>
                <a:cs typeface="Times New Roman" pitchFamily="18" charset="0"/>
                <a:sym typeface="Symbol" pitchFamily="18" charset="2"/>
              </a:rPr>
              <a:t> – </a:t>
            </a:r>
            <a:r>
              <a:rPr lang="en-US" altLang="zh-CN" sz="3600" i="1">
                <a:solidFill>
                  <a:srgbClr val="FF0000"/>
                </a:solidFill>
                <a:latin typeface="Times New Roman" pitchFamily="18" charset="0"/>
                <a:cs typeface="Times New Roman" pitchFamily="18" charset="0"/>
                <a:sym typeface="Symbol" pitchFamily="18" charset="2"/>
              </a:rPr>
              <a:t>v</a:t>
            </a:r>
            <a:r>
              <a:rPr lang="en-US" altLang="zh-CN" sz="3600" baseline="-25000">
                <a:solidFill>
                  <a:srgbClr val="FF0000"/>
                </a:solidFill>
                <a:latin typeface="Times New Roman" pitchFamily="18" charset="0"/>
                <a:cs typeface="Times New Roman" pitchFamily="18" charset="0"/>
                <a:sym typeface="Symbol" pitchFamily="18" charset="2"/>
              </a:rPr>
              <a:t>0</a:t>
            </a:r>
            <a:r>
              <a:rPr lang="en-US" altLang="zh-CN" sz="3600">
                <a:solidFill>
                  <a:srgbClr val="FF0000"/>
                </a:solidFill>
                <a:latin typeface="Times New Roman" pitchFamily="18" charset="0"/>
                <a:cs typeface="Times New Roman" pitchFamily="18" charset="0"/>
                <a:sym typeface="Symbol" pitchFamily="18" charset="2"/>
              </a:rPr>
              <a:t>)</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a:solidFill>
                  <a:srgbClr val="FF0000"/>
                </a:solidFill>
                <a:latin typeface="Times New Roman" pitchFamily="18" charset="0"/>
                <a:cs typeface="Times New Roman" pitchFamily="18" charset="0"/>
                <a:sym typeface="Symbol" pitchFamily="18" charset="2"/>
              </a:rPr>
              <a:t>/</a:t>
            </a:r>
            <a:r>
              <a:rPr lang="en-US" altLang="zh-CN" sz="1000">
                <a:solidFill>
                  <a:srgbClr val="FF0000"/>
                </a:solidFill>
                <a:latin typeface="Times New Roman" pitchFamily="18" charset="0"/>
                <a:cs typeface="Times New Roman" pitchFamily="18" charset="0"/>
                <a:sym typeface="Symbol" pitchFamily="18" charset="2"/>
              </a:rPr>
              <a:t> </a:t>
            </a:r>
            <a:r>
              <a:rPr lang="en-US" altLang="zh-CN" sz="3600" i="1">
                <a:solidFill>
                  <a:srgbClr val="FF0000"/>
                </a:solidFill>
                <a:latin typeface="Times New Roman" pitchFamily="18" charset="0"/>
                <a:cs typeface="Times New Roman" pitchFamily="18" charset="0"/>
                <a:sym typeface="Symbol" pitchFamily="18" charset="2"/>
              </a:rPr>
              <a:t>a</a:t>
            </a:r>
            <a:r>
              <a:rPr lang="en-US" altLang="zh-CN" sz="3600">
                <a:latin typeface="Times New Roman" pitchFamily="18" charset="0"/>
                <a:cs typeface="Times New Roman" pitchFamily="18" charset="0"/>
                <a:sym typeface="Symbol" pitchFamily="18" charset="2"/>
              </a:rPr>
              <a:t>]</a:t>
            </a:r>
            <a:r>
              <a:rPr lang="en-US" altLang="zh-CN" sz="1000">
                <a:latin typeface="Times New Roman" pitchFamily="18" charset="0"/>
                <a:cs typeface="Times New Roman" pitchFamily="18" charset="0"/>
                <a:sym typeface="Symbol" pitchFamily="18" charset="2"/>
              </a:rPr>
              <a:t> </a:t>
            </a:r>
            <a:r>
              <a:rPr lang="en-US" altLang="zh-CN" sz="3600" baseline="30000">
                <a:latin typeface="Times New Roman" pitchFamily="18" charset="0"/>
                <a:cs typeface="Times New Roman" pitchFamily="18" charset="0"/>
                <a:sym typeface="Symbol" pitchFamily="18" charset="2"/>
              </a:rPr>
              <a:t>2</a:t>
            </a:r>
            <a:r>
              <a:rPr lang="en-US" altLang="zh-CN">
                <a:latin typeface="Times New Roman" pitchFamily="18" charset="0"/>
                <a:cs typeface="Times New Roman" pitchFamily="18" charset="0"/>
                <a:sym typeface="Symbol" pitchFamily="18" charset="2"/>
              </a:rPr>
              <a:t> </a:t>
            </a:r>
            <a:r>
              <a:rPr lang="en-US" altLang="zh-CN" sz="3600" baseline="30000">
                <a:solidFill>
                  <a:schemeClr val="tx2"/>
                </a:solidFill>
                <a:latin typeface="Times New Roman" pitchFamily="18" charset="0"/>
                <a:cs typeface="Times New Roman" pitchFamily="18" charset="0"/>
                <a:sym typeface="Symbol" pitchFamily="18" charset="2"/>
              </a:rPr>
              <a:t>	 </a:t>
            </a:r>
            <a:r>
              <a:rPr lang="en-US" altLang="zh-CN" sz="6000" baseline="30000">
                <a:solidFill>
                  <a:schemeClr val="tx2"/>
                </a:solidFill>
                <a:latin typeface="Times New Roman" pitchFamily="18" charset="0"/>
                <a:cs typeface="Times New Roman" pitchFamily="18" charset="0"/>
                <a:sym typeface="Symbol" pitchFamily="18" charset="2"/>
              </a:rPr>
              <a:t>   </a:t>
            </a:r>
            <a:br>
              <a:rPr lang="en-US" altLang="zh-CN" sz="6000" baseline="30000">
                <a:solidFill>
                  <a:schemeClr val="tx2"/>
                </a:solidFill>
                <a:latin typeface="Times New Roman" pitchFamily="18" charset="0"/>
                <a:cs typeface="Times New Roman" pitchFamily="18" charset="0"/>
                <a:sym typeface="Symbol" pitchFamily="18" charset="2"/>
              </a:rPr>
            </a:br>
            <a:r>
              <a:rPr lang="en-US" altLang="zh-CN" sz="6000" baseline="30000">
                <a:solidFill>
                  <a:schemeClr val="tx2"/>
                </a:solidFill>
                <a:latin typeface="Times New Roman" pitchFamily="18" charset="0"/>
                <a:cs typeface="Times New Roman" pitchFamily="18" charset="0"/>
                <a:sym typeface="Symbol" pitchFamily="18" charset="2"/>
              </a:rPr>
              <a:t> </a:t>
            </a:r>
            <a:r>
              <a:rPr lang="en-US" altLang="zh-CN" sz="3600">
                <a:solidFill>
                  <a:schemeClr val="tx2"/>
                </a:solidFill>
                <a:latin typeface="Times New Roman" pitchFamily="18" charset="0"/>
                <a:cs typeface="Times New Roman" pitchFamily="18" charset="0"/>
                <a:sym typeface="Symbol" pitchFamily="18" charset="2"/>
              </a:rPr>
              <a:t></a:t>
            </a:r>
            <a:r>
              <a:rPr lang="en-US" altLang="zh-CN">
                <a:latin typeface="Times New Roman" pitchFamily="18" charset="0"/>
                <a:cs typeface="Times New Roman" pitchFamily="18" charset="0"/>
                <a:sym typeface="Symbol" pitchFamily="18" charset="2"/>
              </a:rPr>
              <a:t> </a:t>
            </a:r>
            <a:r>
              <a:rPr lang="en-US" altLang="zh-CN" sz="3600" baseline="30000">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v</a:t>
            </a:r>
            <a:r>
              <a:rPr lang="en-US" altLang="zh-CN" sz="3600" i="1" baseline="-25000">
                <a:solidFill>
                  <a:schemeClr val="tx2"/>
                </a:solidFill>
                <a:latin typeface="Times New Roman" pitchFamily="18" charset="0"/>
                <a:cs typeface="Times New Roman" pitchFamily="18" charset="0"/>
                <a:sym typeface="Symbol" pitchFamily="18" charset="2"/>
              </a:rPr>
              <a:t>f</a:t>
            </a:r>
            <a:r>
              <a:rPr lang="en-US" altLang="zh-CN" sz="3600" baseline="30000">
                <a:solidFill>
                  <a:schemeClr val="tx2"/>
                </a:solidFill>
                <a:latin typeface="Times New Roman" pitchFamily="18" charset="0"/>
                <a:cs typeface="Times New Roman" pitchFamily="18" charset="0"/>
                <a:sym typeface="Symbol" pitchFamily="18" charset="2"/>
              </a:rPr>
              <a:t>2</a:t>
            </a:r>
            <a:r>
              <a:rPr lang="en-US" altLang="zh-CN" sz="3600">
                <a:solidFill>
                  <a:schemeClr val="tx2"/>
                </a:solidFill>
                <a:latin typeface="Times New Roman" pitchFamily="18" charset="0"/>
                <a:cs typeface="Times New Roman" pitchFamily="18" charset="0"/>
                <a:sym typeface="Symbol" pitchFamily="18" charset="2"/>
              </a:rPr>
              <a:t> – </a:t>
            </a:r>
            <a:r>
              <a:rPr lang="en-US" altLang="zh-CN" sz="3600" i="1">
                <a:solidFill>
                  <a:schemeClr val="tx2"/>
                </a:solidFill>
                <a:latin typeface="Times New Roman" pitchFamily="18" charset="0"/>
                <a:cs typeface="Times New Roman" pitchFamily="18" charset="0"/>
                <a:sym typeface="Symbol" pitchFamily="18" charset="2"/>
              </a:rPr>
              <a:t>v</a:t>
            </a:r>
            <a:r>
              <a:rPr lang="en-US" altLang="zh-CN" sz="3600" baseline="-25000">
                <a:solidFill>
                  <a:schemeClr val="tx2"/>
                </a:solidFill>
                <a:latin typeface="Times New Roman" pitchFamily="18" charset="0"/>
                <a:cs typeface="Times New Roman" pitchFamily="18" charset="0"/>
                <a:sym typeface="Symbol" pitchFamily="18" charset="2"/>
              </a:rPr>
              <a:t>0</a:t>
            </a:r>
            <a:r>
              <a:rPr lang="en-US" altLang="zh-CN" sz="3600" baseline="30000">
                <a:solidFill>
                  <a:schemeClr val="tx2"/>
                </a:solidFill>
                <a:latin typeface="Times New Roman" pitchFamily="18" charset="0"/>
                <a:cs typeface="Times New Roman" pitchFamily="18" charset="0"/>
                <a:sym typeface="Symbol" pitchFamily="18" charset="2"/>
              </a:rPr>
              <a:t>2 </a:t>
            </a:r>
            <a:r>
              <a:rPr lang="en-US" altLang="zh-CN" sz="3600">
                <a:solidFill>
                  <a:schemeClr val="tx2"/>
                </a:solidFill>
                <a:latin typeface="Times New Roman" pitchFamily="18" charset="0"/>
                <a:cs typeface="Times New Roman" pitchFamily="18" charset="0"/>
                <a:sym typeface="Symbol" pitchFamily="18" charset="2"/>
              </a:rPr>
              <a:t>= 2</a:t>
            </a:r>
            <a:r>
              <a:rPr lang="en-US" altLang="zh-CN" sz="1200" i="1">
                <a:solidFill>
                  <a:schemeClr val="tx2"/>
                </a:solidFill>
                <a:latin typeface="Times New Roman" pitchFamily="18" charset="0"/>
                <a:cs typeface="Times New Roman" pitchFamily="18" charset="0"/>
                <a:sym typeface="Symbol" pitchFamily="18" charset="2"/>
              </a:rPr>
              <a:t> </a:t>
            </a:r>
            <a:r>
              <a:rPr lang="en-US" altLang="zh-CN" sz="3600" i="1">
                <a:solidFill>
                  <a:schemeClr val="tx2"/>
                </a:solidFill>
                <a:latin typeface="Times New Roman" pitchFamily="18" charset="0"/>
                <a:cs typeface="Times New Roman" pitchFamily="18" charset="0"/>
                <a:sym typeface="Symbol" pitchFamily="18" charset="2"/>
              </a:rPr>
              <a:t>a</a:t>
            </a:r>
            <a:r>
              <a:rPr lang="en-US" altLang="zh-CN" sz="1200" i="1">
                <a:solidFill>
                  <a:schemeClr val="tx2"/>
                </a:solidFill>
                <a:latin typeface="Times New Roman" pitchFamily="18" charset="0"/>
                <a:cs typeface="Times New Roman" pitchFamily="18" charset="0"/>
                <a:sym typeface="Symbol" pitchFamily="18" charset="2"/>
              </a:rPr>
              <a:t> </a:t>
            </a:r>
            <a:r>
              <a:rPr lang="en-US" altLang="zh-CN" sz="3600">
                <a:solidFill>
                  <a:schemeClr val="tx2"/>
                </a:solidFill>
                <a:latin typeface="Times New Roman" pitchFamily="18" charset="0"/>
                <a:cs typeface="Times New Roman" pitchFamily="18" charset="0"/>
                <a:sym typeface="Symbol" pitchFamily="18" charset="2"/>
              </a:rPr>
              <a:t></a:t>
            </a:r>
            <a:r>
              <a:rPr lang="en-US" altLang="zh-CN" sz="3600" i="1">
                <a:solidFill>
                  <a:schemeClr val="tx2"/>
                </a:solidFill>
                <a:latin typeface="Times New Roman" pitchFamily="18" charset="0"/>
                <a:cs typeface="Times New Roman" pitchFamily="18" charset="0"/>
                <a:sym typeface="Symbol" pitchFamily="18" charset="2"/>
              </a:rPr>
              <a:t>x</a:t>
            </a:r>
            <a:r>
              <a:rPr lang="en-US" altLang="zh-CN" sz="3600">
                <a:solidFill>
                  <a:schemeClr val="tx2"/>
                </a:solidFill>
                <a:latin typeface="Times New Roman" pitchFamily="18" charset="0"/>
                <a:cs typeface="Times New Roman" pitchFamily="18" charset="0"/>
                <a:sym typeface="Symbol" pitchFamily="18" charset="2"/>
              </a:rPr>
              <a:t> </a:t>
            </a:r>
            <a:endParaRPr lang="en-US" altLang="zh-CN" sz="3600" baseline="30000">
              <a:solidFill>
                <a:schemeClr val="tx2"/>
              </a:solidFill>
              <a:latin typeface="Times New Roman" pitchFamily="18" charset="0"/>
              <a:cs typeface="Times New Roman" pitchFamily="18" charset="0"/>
              <a:sym typeface="Symbol" pitchFamily="18" charset="2"/>
            </a:endParaRPr>
          </a:p>
          <a:p>
            <a:pPr algn="ctr">
              <a:spcBef>
                <a:spcPct val="50000"/>
              </a:spcBef>
            </a:pPr>
            <a:endParaRPr lang="en-US" altLang="zh-CN" sz="2400">
              <a:latin typeface="Times New Roman" pitchFamily="18" charset="0"/>
              <a:cs typeface="Times New Roman" pitchFamily="18" charset="0"/>
            </a:endParaRPr>
          </a:p>
        </p:txBody>
      </p:sp>
      <p:graphicFrame>
        <p:nvGraphicFramePr>
          <p:cNvPr id="138242" name="Object 2"/>
          <p:cNvGraphicFramePr>
            <a:graphicFrameLocks noChangeAspect="1"/>
          </p:cNvGraphicFramePr>
          <p:nvPr/>
        </p:nvGraphicFramePr>
        <p:xfrm>
          <a:off x="4783138" y="2133600"/>
          <a:ext cx="322262" cy="877888"/>
        </p:xfrm>
        <a:graphic>
          <a:graphicData uri="http://schemas.openxmlformats.org/presentationml/2006/ole">
            <p:oleObj spid="_x0000_s138242" name="Equation" r:id="rId4" imgW="152334" imgH="393529" progId="Equation.3">
              <p:embed/>
            </p:oleObj>
          </a:graphicData>
        </a:graphic>
      </p:graphicFrame>
      <p:sp>
        <p:nvSpPr>
          <p:cNvPr id="138247" name="Text Box 21"/>
          <p:cNvSpPr txBox="1">
            <a:spLocks noChangeArrowheads="1"/>
          </p:cNvSpPr>
          <p:nvPr/>
        </p:nvSpPr>
        <p:spPr bwMode="auto">
          <a:xfrm>
            <a:off x="762000" y="4876800"/>
            <a:ext cx="7924800" cy="1570038"/>
          </a:xfrm>
          <a:prstGeom prst="rect">
            <a:avLst/>
          </a:prstGeom>
          <a:noFill/>
          <a:ln w="9525">
            <a:noFill/>
            <a:miter lim="800000"/>
            <a:headEnd/>
            <a:tailEnd/>
          </a:ln>
        </p:spPr>
        <p:txBody>
          <a:bodyPr>
            <a:spAutoFit/>
          </a:bodyPr>
          <a:lstStyle/>
          <a:p>
            <a:pPr>
              <a:spcBef>
                <a:spcPct val="50000"/>
              </a:spcBef>
            </a:pPr>
            <a:r>
              <a:rPr lang="en-US" altLang="zh-CN" sz="2400"/>
              <a:t>Note that the top equation is solved for  </a:t>
            </a:r>
            <a:r>
              <a:rPr lang="en-US" altLang="zh-CN" sz="2400" i="1"/>
              <a:t>t</a:t>
            </a:r>
            <a:r>
              <a:rPr lang="en-US" altLang="zh-CN" sz="2400"/>
              <a:t>  and that expression for  </a:t>
            </a:r>
            <a:r>
              <a:rPr lang="en-US" altLang="zh-CN" sz="2400" i="1"/>
              <a:t>t</a:t>
            </a:r>
            <a:r>
              <a:rPr lang="en-US" altLang="zh-CN" sz="2400"/>
              <a:t>  is substituted twice (in red) into the  </a:t>
            </a:r>
            <a:br>
              <a:rPr lang="en-US" altLang="zh-CN" sz="2400"/>
            </a:br>
            <a:r>
              <a:rPr lang="en-US" altLang="zh-CN" sz="2400">
                <a:sym typeface="Symbol" pitchFamily="18" charset="2"/>
              </a:rPr>
              <a:t></a:t>
            </a:r>
            <a:r>
              <a:rPr lang="en-US" altLang="zh-CN" sz="2400" i="1">
                <a:latin typeface="Times New Roman" pitchFamily="18" charset="0"/>
                <a:cs typeface="Times New Roman" pitchFamily="18" charset="0"/>
                <a:sym typeface="Symbol" pitchFamily="18" charset="2"/>
              </a:rPr>
              <a:t>x</a:t>
            </a:r>
            <a:r>
              <a:rPr lang="en-US" altLang="zh-CN" sz="2400">
                <a:sym typeface="Symbol" pitchFamily="18" charset="2"/>
              </a:rPr>
              <a:t>  equation. You should work out the algebra to prove the final result on the last line.</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ChangeArrowheads="1"/>
          </p:cNvSpPr>
          <p:nvPr/>
        </p:nvSpPr>
        <p:spPr bwMode="auto">
          <a:xfrm>
            <a:off x="533400" y="1143000"/>
            <a:ext cx="7351713" cy="579438"/>
          </a:xfrm>
          <a:prstGeom prst="rect">
            <a:avLst/>
          </a:prstGeom>
          <a:noFill/>
          <a:ln w="9525">
            <a:noFill/>
            <a:miter lim="800000"/>
            <a:headEnd/>
            <a:tailEnd/>
          </a:ln>
          <a:effectLst/>
        </p:spPr>
        <p:txBody>
          <a:bodyPr>
            <a:spAutoFit/>
          </a:bodyPr>
          <a:lstStyle/>
          <a:p>
            <a:r>
              <a:rPr kumimoji="1" lang="en-US" altLang="zh-CN" sz="2800" b="1">
                <a:latin typeface="Times New Roman" pitchFamily="18" charset="0"/>
              </a:rPr>
              <a:t>1. Newton’s first law of motion: mass</a:t>
            </a:r>
            <a:r>
              <a:rPr kumimoji="1" lang="en-US" altLang="zh-CN" b="1">
                <a:latin typeface="Times New Roman" pitchFamily="18" charset="0"/>
              </a:rPr>
              <a:t> </a:t>
            </a:r>
          </a:p>
        </p:txBody>
      </p:sp>
      <p:sp>
        <p:nvSpPr>
          <p:cNvPr id="183299" name="Rectangle 3"/>
          <p:cNvSpPr>
            <a:spLocks noChangeArrowheads="1"/>
          </p:cNvSpPr>
          <p:nvPr/>
        </p:nvSpPr>
        <p:spPr bwMode="auto">
          <a:xfrm>
            <a:off x="531813" y="1828800"/>
            <a:ext cx="8286750" cy="1563688"/>
          </a:xfrm>
          <a:prstGeom prst="rect">
            <a:avLst/>
          </a:prstGeom>
          <a:noFill/>
          <a:ln w="9525">
            <a:noFill/>
            <a:miter lim="800000"/>
            <a:headEnd/>
            <a:tailEnd/>
          </a:ln>
          <a:effectLst/>
        </p:spPr>
        <p:txBody>
          <a:bodyPr lIns="90000" tIns="46800" rIns="90000" bIns="46800">
            <a:spAutoFit/>
          </a:bodyPr>
          <a:lstStyle/>
          <a:p>
            <a:pPr>
              <a:lnSpc>
                <a:spcPct val="115000"/>
              </a:lnSpc>
            </a:pPr>
            <a:r>
              <a:rPr kumimoji="1" lang="zh-CN" altLang="en-US" sz="2800" b="1">
                <a:solidFill>
                  <a:srgbClr val="FF0000"/>
                </a:solidFill>
                <a:latin typeface="Times New Roman" pitchFamily="18" charset="0"/>
              </a:rPr>
              <a:t>    </a:t>
            </a:r>
            <a:r>
              <a:rPr kumimoji="1" lang="en-US" altLang="zh-CN" sz="2800" b="1">
                <a:solidFill>
                  <a:srgbClr val="FF0000"/>
                </a:solidFill>
                <a:latin typeface="Times New Roman" pitchFamily="18" charset="0"/>
              </a:rPr>
              <a:t>A body at rest remains at rest, or if in motion remains in motion at constant velocity, unless acted on by a net external force.</a:t>
            </a:r>
            <a:endParaRPr kumimoji="1" lang="en-US" altLang="zh-CN" sz="2800">
              <a:solidFill>
                <a:srgbClr val="FF0000"/>
              </a:solidFill>
              <a:latin typeface="Times New Roman" pitchFamily="18" charset="0"/>
            </a:endParaRPr>
          </a:p>
        </p:txBody>
      </p:sp>
      <p:grpSp>
        <p:nvGrpSpPr>
          <p:cNvPr id="183305" name="Group 9"/>
          <p:cNvGrpSpPr>
            <a:grpSpLocks/>
          </p:cNvGrpSpPr>
          <p:nvPr/>
        </p:nvGrpSpPr>
        <p:grpSpPr bwMode="auto">
          <a:xfrm>
            <a:off x="1042988" y="3657600"/>
            <a:ext cx="5905500" cy="519113"/>
            <a:chOff x="657" y="1638"/>
            <a:chExt cx="3720" cy="327"/>
          </a:xfrm>
        </p:grpSpPr>
        <p:sp>
          <p:nvSpPr>
            <p:cNvPr id="183306" name="Text Box 10"/>
            <p:cNvSpPr txBox="1">
              <a:spLocks noChangeArrowheads="1"/>
            </p:cNvSpPr>
            <p:nvPr/>
          </p:nvSpPr>
          <p:spPr bwMode="auto">
            <a:xfrm>
              <a:off x="657" y="1638"/>
              <a:ext cx="2358" cy="327"/>
            </a:xfrm>
            <a:prstGeom prst="rect">
              <a:avLst/>
            </a:prstGeom>
            <a:noFill/>
            <a:ln w="9525">
              <a:noFill/>
              <a:miter lim="800000"/>
              <a:headEnd/>
              <a:tailEnd/>
            </a:ln>
            <a:effectLst/>
          </p:spPr>
          <p:txBody>
            <a:bodyPr>
              <a:spAutoFit/>
            </a:bodyPr>
            <a:lstStyle/>
            <a:p>
              <a:pPr>
                <a:spcBef>
                  <a:spcPct val="50000"/>
                </a:spcBef>
              </a:pPr>
              <a:r>
                <a:rPr kumimoji="1" lang="en-US" altLang="zh-CN" sz="2800" b="1">
                  <a:latin typeface="Times New Roman" pitchFamily="18" charset="0"/>
                </a:rPr>
                <a:t>Formula: </a:t>
              </a:r>
            </a:p>
          </p:txBody>
        </p:sp>
        <p:graphicFrame>
          <p:nvGraphicFramePr>
            <p:cNvPr id="183307" name="Object 11"/>
            <p:cNvGraphicFramePr>
              <a:graphicFrameLocks noChangeAspect="1"/>
            </p:cNvGraphicFramePr>
            <p:nvPr/>
          </p:nvGraphicFramePr>
          <p:xfrm>
            <a:off x="1841" y="1689"/>
            <a:ext cx="2536" cy="272"/>
          </p:xfrm>
          <a:graphic>
            <a:graphicData uri="http://schemas.openxmlformats.org/presentationml/2006/ole">
              <p:oleObj spid="_x0000_s183307" name="公式" r:id="rId3" imgW="4025880" imgH="431640" progId="Equation.3">
                <p:embed/>
              </p:oleObj>
            </a:graphicData>
          </a:graphic>
        </p:graphicFrame>
      </p:grpSp>
      <p:sp>
        <p:nvSpPr>
          <p:cNvPr id="183309" name="Rectangle 13"/>
          <p:cNvSpPr>
            <a:spLocks noChangeArrowheads="1"/>
          </p:cNvSpPr>
          <p:nvPr/>
        </p:nvSpPr>
        <p:spPr bwMode="auto">
          <a:xfrm>
            <a:off x="900113" y="4343400"/>
            <a:ext cx="7272337" cy="604838"/>
          </a:xfrm>
          <a:prstGeom prst="rect">
            <a:avLst/>
          </a:prstGeom>
          <a:noFill/>
          <a:ln w="9525">
            <a:noFill/>
            <a:miter lim="800000"/>
            <a:headEnd/>
            <a:tailEnd/>
          </a:ln>
          <a:effectLst/>
        </p:spPr>
        <p:txBody>
          <a:bodyPr>
            <a:spAutoFit/>
          </a:bodyPr>
          <a:lstStyle/>
          <a:p>
            <a:pPr eaLnBrk="0" hangingPunct="0">
              <a:lnSpc>
                <a:spcPct val="120000"/>
              </a:lnSpc>
              <a:spcBef>
                <a:spcPct val="50000"/>
              </a:spcBef>
            </a:pPr>
            <a:r>
              <a:rPr kumimoji="1" lang="zh-CN" altLang="en-US" sz="2800" b="1">
                <a:latin typeface="Times New Roman" pitchFamily="18" charset="0"/>
              </a:rPr>
              <a:t>    </a:t>
            </a:r>
            <a:r>
              <a:rPr kumimoji="1" lang="en-US" altLang="zh-CN" sz="2800" b="1">
                <a:latin typeface="Times New Roman" pitchFamily="18" charset="0"/>
              </a:rPr>
              <a:t>"keep on doing what they're doing" </a:t>
            </a:r>
          </a:p>
        </p:txBody>
      </p:sp>
      <p:sp>
        <p:nvSpPr>
          <p:cNvPr id="183310" name="Rectangle 14"/>
          <p:cNvSpPr>
            <a:spLocks noChangeArrowheads="1"/>
          </p:cNvSpPr>
          <p:nvPr/>
        </p:nvSpPr>
        <p:spPr bwMode="auto">
          <a:xfrm>
            <a:off x="755650" y="5229225"/>
            <a:ext cx="8153400" cy="1117600"/>
          </a:xfrm>
          <a:prstGeom prst="rect">
            <a:avLst/>
          </a:prstGeom>
          <a:noFill/>
          <a:ln w="9525">
            <a:noFill/>
            <a:miter lim="800000"/>
            <a:headEnd/>
            <a:tailEnd/>
          </a:ln>
          <a:effectLst/>
        </p:spPr>
        <p:txBody>
          <a:bodyPr>
            <a:spAutoFit/>
          </a:bodyPr>
          <a:lstStyle/>
          <a:p>
            <a:pPr eaLnBrk="0" hangingPunct="0">
              <a:lnSpc>
                <a:spcPct val="120000"/>
              </a:lnSpc>
              <a:spcBef>
                <a:spcPct val="50000"/>
              </a:spcBef>
            </a:pPr>
            <a:r>
              <a:rPr kumimoji="1" lang="zh-CN" altLang="en-US" sz="2800" b="1">
                <a:latin typeface="Times New Roman" pitchFamily="18" charset="0"/>
              </a:rPr>
              <a:t>    </a:t>
            </a:r>
            <a:r>
              <a:rPr kumimoji="1" lang="en-US" altLang="zh-CN" sz="2800" b="1">
                <a:latin typeface="Times New Roman" pitchFamily="18" charset="0"/>
              </a:rPr>
              <a:t>It states that there is a </a:t>
            </a:r>
            <a:r>
              <a:rPr kumimoji="1" lang="en-US" altLang="zh-CN" sz="2800" b="1" i="1">
                <a:latin typeface="Times New Roman" pitchFamily="18" charset="0"/>
              </a:rPr>
              <a:t>cause</a:t>
            </a:r>
            <a:r>
              <a:rPr kumimoji="1" lang="en-US" altLang="zh-CN" sz="2800" b="1">
                <a:latin typeface="Times New Roman" pitchFamily="18" charset="0"/>
              </a:rPr>
              <a:t> (net external force) </a:t>
            </a:r>
            <a:r>
              <a:rPr kumimoji="1" lang="en-US" altLang="zh-CN" sz="2800" b="1" i="1">
                <a:latin typeface="Times New Roman" pitchFamily="18" charset="0"/>
              </a:rPr>
              <a:t>for any change in velocity</a:t>
            </a:r>
            <a:r>
              <a:rPr kumimoji="1" lang="en-US" altLang="zh-CN" sz="2800" b="1">
                <a:latin typeface="Times New Roman" pitchFamily="18" charset="0"/>
              </a:rPr>
              <a:t>.</a:t>
            </a:r>
            <a:endParaRPr kumimoji="1" lang="en-US" altLang="zh-CN" sz="2800" b="1" i="1">
              <a:latin typeface="Times New Roman" pitchFamily="18" charset="0"/>
            </a:endParaRPr>
          </a:p>
        </p:txBody>
      </p:sp>
      <p:sp>
        <p:nvSpPr>
          <p:cNvPr id="62466" name="Rectangle 2"/>
          <p:cNvSpPr>
            <a:spLocks noChangeArrowheads="1"/>
          </p:cNvSpPr>
          <p:nvPr/>
        </p:nvSpPr>
        <p:spPr bwMode="auto">
          <a:xfrm>
            <a:off x="457200" y="274638"/>
            <a:ext cx="8229600" cy="715962"/>
          </a:xfrm>
          <a:prstGeom prst="rect">
            <a:avLst/>
          </a:prstGeom>
          <a:noFill/>
          <a:ln w="9525">
            <a:noFill/>
            <a:miter lim="800000"/>
            <a:headEnd/>
            <a:tailEnd/>
          </a:ln>
        </p:spPr>
        <p:txBody>
          <a:bodyPr anchor="ctr"/>
          <a:lstStyle/>
          <a:p>
            <a:pPr algn="ctr"/>
            <a:r>
              <a:rPr lang="en-US" altLang="zh-CN" sz="4000" b="1">
                <a:solidFill>
                  <a:srgbClr val="FF9933"/>
                </a:solidFill>
                <a:effectLst>
                  <a:outerShdw blurRad="38100" dist="38100" dir="2700000" algn="tl">
                    <a:srgbClr val="000000"/>
                  </a:outerShdw>
                </a:effectLst>
                <a:latin typeface="Garamond" pitchFamily="18" charset="0"/>
              </a:rPr>
              <a:t>Dynamics: </a:t>
            </a:r>
            <a:r>
              <a:rPr kumimoji="1" lang="en-US" altLang="zh-CN" sz="4000" b="1">
                <a:solidFill>
                  <a:srgbClr val="FF9933"/>
                </a:solidFill>
                <a:latin typeface="Times New Roman" pitchFamily="18" charset="0"/>
              </a:rPr>
              <a:t>Newton’s law </a:t>
            </a:r>
            <a:endParaRPr kumimoji="1" lang="es-ES" altLang="zh-CN" sz="4000" b="1">
              <a:solidFill>
                <a:srgbClr val="FF9933"/>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3298">
                                            <p:txEl>
                                              <p:pRg st="0" end="0"/>
                                            </p:txEl>
                                          </p:spTgt>
                                        </p:tgtEl>
                                        <p:attrNameLst>
                                          <p:attrName>style.visibility</p:attrName>
                                        </p:attrNameLst>
                                      </p:cBhvr>
                                      <p:to>
                                        <p:strVal val="visible"/>
                                      </p:to>
                                    </p:set>
                                    <p:animEffect transition="in" filter="wipe(left)">
                                      <p:cBhvr>
                                        <p:cTn id="7" dur="500"/>
                                        <p:tgtEl>
                                          <p:spTgt spid="1832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83299">
                                            <p:txEl>
                                              <p:pRg st="0" end="0"/>
                                            </p:txEl>
                                          </p:spTgt>
                                        </p:tgtEl>
                                        <p:attrNameLst>
                                          <p:attrName>style.visibility</p:attrName>
                                        </p:attrNameLst>
                                      </p:cBhvr>
                                      <p:to>
                                        <p:strVal val="visible"/>
                                      </p:to>
                                    </p:set>
                                    <p:animEffect transition="in" filter="barn(outVertical)">
                                      <p:cBhvr>
                                        <p:cTn id="12" dur="500"/>
                                        <p:tgtEl>
                                          <p:spTgt spid="1832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183305"/>
                                        </p:tgtEl>
                                        <p:attrNameLst>
                                          <p:attrName>style.visibility</p:attrName>
                                        </p:attrNameLst>
                                      </p:cBhvr>
                                      <p:to>
                                        <p:strVal val="visible"/>
                                      </p:to>
                                    </p:set>
                                    <p:animEffect transition="in" filter="strips(downRight)">
                                      <p:cBhvr>
                                        <p:cTn id="17" dur="500"/>
                                        <p:tgtEl>
                                          <p:spTgt spid="18330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83309"/>
                                        </p:tgtEl>
                                        <p:attrNameLst>
                                          <p:attrName>style.visibility</p:attrName>
                                        </p:attrNameLst>
                                      </p:cBhvr>
                                      <p:to>
                                        <p:strVal val="visible"/>
                                      </p:to>
                                    </p:set>
                                    <p:animEffect transition="in" filter="barn(outHorizontal)">
                                      <p:cBhvr>
                                        <p:cTn id="22" dur="500"/>
                                        <p:tgtEl>
                                          <p:spTgt spid="18330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83310"/>
                                        </p:tgtEl>
                                        <p:attrNameLst>
                                          <p:attrName>style.visibility</p:attrName>
                                        </p:attrNameLst>
                                      </p:cBhvr>
                                      <p:to>
                                        <p:strVal val="visible"/>
                                      </p:to>
                                    </p:set>
                                    <p:animEffect transition="in" filter="barn(outHorizontal)">
                                      <p:cBhvr>
                                        <p:cTn id="27" dur="500"/>
                                        <p:tgtEl>
                                          <p:spTgt spid="183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build="p" autoUpdateAnimBg="0"/>
      <p:bldP spid="183299" grpId="0" build="p" autoUpdateAnimBg="0"/>
      <p:bldP spid="183309" grpId="0" autoUpdateAnimBg="0"/>
      <p:bldP spid="18331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ChangeArrowheads="1"/>
          </p:cNvSpPr>
          <p:nvPr/>
        </p:nvSpPr>
        <p:spPr bwMode="auto">
          <a:xfrm>
            <a:off x="533400" y="228600"/>
            <a:ext cx="7351713" cy="519113"/>
          </a:xfrm>
          <a:prstGeom prst="rect">
            <a:avLst/>
          </a:prstGeom>
          <a:noFill/>
          <a:ln w="9525">
            <a:noFill/>
            <a:miter lim="800000"/>
            <a:headEnd/>
            <a:tailEnd/>
          </a:ln>
          <a:effectLst/>
        </p:spPr>
        <p:txBody>
          <a:bodyPr>
            <a:spAutoFit/>
          </a:bodyPr>
          <a:lstStyle/>
          <a:p>
            <a:r>
              <a:rPr kumimoji="1" lang="en-US" altLang="zh-CN" sz="2800" b="1">
                <a:solidFill>
                  <a:srgbClr val="FF0000"/>
                </a:solidFill>
                <a:latin typeface="Times New Roman" pitchFamily="18" charset="0"/>
              </a:rPr>
              <a:t>Applications</a:t>
            </a:r>
          </a:p>
        </p:txBody>
      </p:sp>
      <p:sp>
        <p:nvSpPr>
          <p:cNvPr id="184323" name="Rectangle 3"/>
          <p:cNvSpPr>
            <a:spLocks noChangeArrowheads="1"/>
          </p:cNvSpPr>
          <p:nvPr/>
        </p:nvSpPr>
        <p:spPr bwMode="auto">
          <a:xfrm>
            <a:off x="323850" y="836613"/>
            <a:ext cx="8610600" cy="5487987"/>
          </a:xfrm>
          <a:prstGeom prst="rect">
            <a:avLst/>
          </a:prstGeom>
          <a:noFill/>
          <a:ln w="9525">
            <a:noFill/>
            <a:miter lim="800000"/>
            <a:headEnd/>
            <a:tailEnd/>
          </a:ln>
          <a:effectLst/>
        </p:spPr>
        <p:txBody>
          <a:bodyPr>
            <a:spAutoFit/>
          </a:bodyPr>
          <a:lstStyle/>
          <a:p>
            <a:pPr>
              <a:lnSpc>
                <a:spcPct val="115000"/>
              </a:lnSpc>
            </a:pPr>
            <a:r>
              <a:rPr kumimoji="1" lang="zh-CN" altLang="en-US" sz="2800" b="1">
                <a:solidFill>
                  <a:srgbClr val="FF0000"/>
                </a:solidFill>
                <a:latin typeface="Times New Roman" pitchFamily="18" charset="0"/>
              </a:rPr>
              <a:t>    *</a:t>
            </a:r>
            <a:r>
              <a:rPr kumimoji="1" lang="zh-CN" altLang="en-US" sz="2800" b="1">
                <a:latin typeface="Times New Roman" pitchFamily="18" charset="0"/>
              </a:rPr>
              <a:t> </a:t>
            </a:r>
            <a:r>
              <a:rPr kumimoji="1" lang="en-US" altLang="zh-CN" sz="2800" b="1">
                <a:latin typeface="Times New Roman" pitchFamily="18" charset="0"/>
              </a:rPr>
              <a:t>Blood rushes from your head to your feet while quickly stopping when riding on a descending elevator.</a:t>
            </a:r>
          </a:p>
          <a:p>
            <a:pPr>
              <a:lnSpc>
                <a:spcPct val="115000"/>
              </a:lnSpc>
            </a:pPr>
            <a:r>
              <a:rPr kumimoji="1" lang="en-US" altLang="zh-CN" sz="2800" b="1">
                <a:latin typeface="Times New Roman" pitchFamily="18" charset="0"/>
              </a:rPr>
              <a:t>    </a:t>
            </a:r>
            <a:r>
              <a:rPr kumimoji="1" lang="en-US" altLang="zh-CN" sz="2800" b="1">
                <a:solidFill>
                  <a:srgbClr val="FF0000"/>
                </a:solidFill>
                <a:latin typeface="Times New Roman" pitchFamily="18" charset="0"/>
              </a:rPr>
              <a:t>*</a:t>
            </a:r>
            <a:r>
              <a:rPr kumimoji="1" lang="en-US" altLang="zh-CN" sz="2800" b="1">
                <a:latin typeface="Times New Roman" pitchFamily="18" charset="0"/>
              </a:rPr>
              <a:t> The head of a hammer can be tightened onto the wooden handle by banging the bottom of the handle against a hard surface.</a:t>
            </a:r>
          </a:p>
          <a:p>
            <a:pPr>
              <a:lnSpc>
                <a:spcPct val="115000"/>
              </a:lnSpc>
            </a:pPr>
            <a:r>
              <a:rPr kumimoji="1" lang="en-US" altLang="zh-CN" sz="2800" b="1">
                <a:latin typeface="Times New Roman" pitchFamily="18" charset="0"/>
              </a:rPr>
              <a:t>    </a:t>
            </a:r>
            <a:r>
              <a:rPr kumimoji="1" lang="en-US" altLang="zh-CN" sz="2800" b="1">
                <a:solidFill>
                  <a:srgbClr val="FF0000"/>
                </a:solidFill>
                <a:latin typeface="Times New Roman" pitchFamily="18" charset="0"/>
              </a:rPr>
              <a:t>*</a:t>
            </a:r>
            <a:r>
              <a:rPr kumimoji="1" lang="en-US" altLang="zh-CN" sz="2800" b="1">
                <a:latin typeface="Times New Roman" pitchFamily="18" charset="0"/>
              </a:rPr>
              <a:t> Headrests are placed in cars to prevent whiplash injuries during rear-end collisions.</a:t>
            </a:r>
          </a:p>
          <a:p>
            <a:pPr>
              <a:lnSpc>
                <a:spcPct val="115000"/>
              </a:lnSpc>
            </a:pPr>
            <a:r>
              <a:rPr kumimoji="1" lang="en-US" altLang="zh-CN" sz="2800" b="1">
                <a:latin typeface="Times New Roman" pitchFamily="18" charset="0"/>
              </a:rPr>
              <a:t>    </a:t>
            </a:r>
            <a:r>
              <a:rPr kumimoji="1" lang="en-US" altLang="zh-CN" sz="2800" b="1">
                <a:solidFill>
                  <a:srgbClr val="FF0000"/>
                </a:solidFill>
                <a:latin typeface="Times New Roman" pitchFamily="18" charset="0"/>
              </a:rPr>
              <a:t>*</a:t>
            </a:r>
            <a:r>
              <a:rPr kumimoji="1" lang="en-US" altLang="zh-CN" sz="2800" b="1">
                <a:latin typeface="Times New Roman" pitchFamily="18" charset="0"/>
              </a:rPr>
              <a:t> While riding a skateboard (or wagon or bicycle), you fly forward off the board when hitting a curb or rock or other object which abruptly halts the motion of the skateboard.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22">
                                            <p:txEl>
                                              <p:pRg st="0" end="0"/>
                                            </p:txEl>
                                          </p:spTgt>
                                        </p:tgtEl>
                                        <p:attrNameLst>
                                          <p:attrName>style.visibility</p:attrName>
                                        </p:attrNameLst>
                                      </p:cBhvr>
                                      <p:to>
                                        <p:strVal val="visible"/>
                                      </p:to>
                                    </p:set>
                                    <p:animEffect transition="in" filter="wipe(left)">
                                      <p:cBhvr>
                                        <p:cTn id="7" dur="500"/>
                                        <p:tgtEl>
                                          <p:spTgt spid="1843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84323">
                                            <p:txEl>
                                              <p:pRg st="0" end="0"/>
                                            </p:txEl>
                                          </p:spTgt>
                                        </p:tgtEl>
                                        <p:attrNameLst>
                                          <p:attrName>style.visibility</p:attrName>
                                        </p:attrNameLst>
                                      </p:cBhvr>
                                      <p:to>
                                        <p:strVal val="visible"/>
                                      </p:to>
                                    </p:set>
                                    <p:animEffect transition="in" filter="barn(outVertical)">
                                      <p:cBhvr>
                                        <p:cTn id="12" dur="500"/>
                                        <p:tgtEl>
                                          <p:spTgt spid="1843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84323">
                                            <p:txEl>
                                              <p:pRg st="1" end="1"/>
                                            </p:txEl>
                                          </p:spTgt>
                                        </p:tgtEl>
                                        <p:attrNameLst>
                                          <p:attrName>style.visibility</p:attrName>
                                        </p:attrNameLst>
                                      </p:cBhvr>
                                      <p:to>
                                        <p:strVal val="visible"/>
                                      </p:to>
                                    </p:set>
                                    <p:animEffect transition="in" filter="barn(outVertical)">
                                      <p:cBhvr>
                                        <p:cTn id="17" dur="500"/>
                                        <p:tgtEl>
                                          <p:spTgt spid="1843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84323">
                                            <p:txEl>
                                              <p:pRg st="2" end="2"/>
                                            </p:txEl>
                                          </p:spTgt>
                                        </p:tgtEl>
                                        <p:attrNameLst>
                                          <p:attrName>style.visibility</p:attrName>
                                        </p:attrNameLst>
                                      </p:cBhvr>
                                      <p:to>
                                        <p:strVal val="visible"/>
                                      </p:to>
                                    </p:set>
                                    <p:animEffect transition="in" filter="barn(outVertical)">
                                      <p:cBhvr>
                                        <p:cTn id="22" dur="500"/>
                                        <p:tgtEl>
                                          <p:spTgt spid="18432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84323">
                                            <p:txEl>
                                              <p:pRg st="3" end="3"/>
                                            </p:txEl>
                                          </p:spTgt>
                                        </p:tgtEl>
                                        <p:attrNameLst>
                                          <p:attrName>style.visibility</p:attrName>
                                        </p:attrNameLst>
                                      </p:cBhvr>
                                      <p:to>
                                        <p:strVal val="visible"/>
                                      </p:to>
                                    </p:set>
                                    <p:animEffect transition="in" filter="barn(outVertical)">
                                      <p:cBhvr>
                                        <p:cTn id="27" dur="500"/>
                                        <p:tgtEl>
                                          <p:spTgt spid="1843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2" grpId="0" build="p" autoUpdateAnimBg="0"/>
      <p:bldP spid="184323"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ext Box 2"/>
          <p:cNvSpPr txBox="1">
            <a:spLocks noChangeArrowheads="1"/>
          </p:cNvSpPr>
          <p:nvPr/>
        </p:nvSpPr>
        <p:spPr bwMode="auto">
          <a:xfrm>
            <a:off x="684213" y="333375"/>
            <a:ext cx="7620000" cy="519113"/>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FF0000"/>
                </a:solidFill>
                <a:latin typeface="Times New Roman" pitchFamily="18" charset="0"/>
              </a:rPr>
              <a:t>Check Your Understanding </a:t>
            </a:r>
          </a:p>
        </p:txBody>
      </p:sp>
      <p:sp>
        <p:nvSpPr>
          <p:cNvPr id="186371" name="Rectangle 3"/>
          <p:cNvSpPr>
            <a:spLocks noChangeArrowheads="1"/>
          </p:cNvSpPr>
          <p:nvPr/>
        </p:nvSpPr>
        <p:spPr bwMode="auto">
          <a:xfrm>
            <a:off x="684213" y="4292600"/>
            <a:ext cx="7848600" cy="1373188"/>
          </a:xfrm>
          <a:prstGeom prst="rect">
            <a:avLst/>
          </a:prstGeom>
          <a:noFill/>
          <a:ln w="9525">
            <a:noFill/>
            <a:miter lim="800000"/>
            <a:headEnd/>
            <a:tailEnd/>
          </a:ln>
          <a:effectLst/>
        </p:spPr>
        <p:txBody>
          <a:bodyPr>
            <a:spAutoFit/>
          </a:bodyPr>
          <a:lstStyle/>
          <a:p>
            <a:r>
              <a:rPr kumimoji="1" lang="zh-CN" altLang="en-US" sz="2800" b="1">
                <a:solidFill>
                  <a:srgbClr val="FF0000"/>
                </a:solidFill>
                <a:latin typeface="Times New Roman" pitchFamily="18" charset="0"/>
              </a:rPr>
              <a:t>    </a:t>
            </a:r>
            <a:r>
              <a:rPr kumimoji="1" lang="en-US" altLang="zh-CN" sz="2800" b="1">
                <a:solidFill>
                  <a:srgbClr val="FF0000"/>
                </a:solidFill>
                <a:latin typeface="Times New Roman" pitchFamily="18" charset="0"/>
              </a:rPr>
              <a:t>Answer:</a:t>
            </a:r>
            <a:r>
              <a:rPr kumimoji="1" lang="en-US" altLang="zh-CN" sz="2800" b="1">
                <a:latin typeface="Times New Roman" pitchFamily="18" charset="0"/>
              </a:rPr>
              <a:t> According to Newton's first law, the rock will continue in motion in the same direction at constant speed. </a:t>
            </a:r>
          </a:p>
        </p:txBody>
      </p:sp>
      <p:sp>
        <p:nvSpPr>
          <p:cNvPr id="186377" name="Rectangle 9"/>
          <p:cNvSpPr>
            <a:spLocks noChangeArrowheads="1"/>
          </p:cNvSpPr>
          <p:nvPr/>
        </p:nvSpPr>
        <p:spPr bwMode="auto">
          <a:xfrm>
            <a:off x="611188" y="908050"/>
            <a:ext cx="7848600" cy="3081338"/>
          </a:xfrm>
          <a:prstGeom prst="rect">
            <a:avLst/>
          </a:prstGeom>
          <a:noFill/>
          <a:ln w="9525">
            <a:noFill/>
            <a:miter lim="800000"/>
            <a:headEnd/>
            <a:tailEnd/>
          </a:ln>
          <a:effectLst/>
        </p:spPr>
        <p:txBody>
          <a:bodyPr>
            <a:spAutoFit/>
          </a:bodyPr>
          <a:lstStyle/>
          <a:p>
            <a:r>
              <a:rPr kumimoji="1" lang="en-US" altLang="zh-CN" sz="2800" b="1">
                <a:latin typeface="Times New Roman" pitchFamily="18" charset="0"/>
              </a:rPr>
              <a:t>1.</a:t>
            </a:r>
            <a:r>
              <a:rPr kumimoji="1" lang="en-US" altLang="zh-CN" sz="2800" b="1">
                <a:solidFill>
                  <a:schemeClr val="accent2"/>
                </a:solidFill>
                <a:latin typeface="宋体" charset="-122"/>
              </a:rPr>
              <a:t> </a:t>
            </a:r>
            <a:r>
              <a:rPr kumimoji="1" lang="en-US" altLang="zh-CN" sz="2800" b="1">
                <a:latin typeface="Times New Roman" pitchFamily="18" charset="0"/>
              </a:rPr>
              <a:t>Imagine a place in the cosmos far from all gravitational and frictional influences. Suppose that you visit that place (just suppose) and throw a rock. The rock will:  </a:t>
            </a:r>
          </a:p>
          <a:p>
            <a:r>
              <a:rPr kumimoji="1" lang="en-US" altLang="zh-CN" sz="2800" b="1">
                <a:solidFill>
                  <a:srgbClr val="FF0000"/>
                </a:solidFill>
                <a:latin typeface="Times New Roman" pitchFamily="18" charset="0"/>
              </a:rPr>
              <a:t>        a.</a:t>
            </a:r>
            <a:r>
              <a:rPr kumimoji="1" lang="en-US" altLang="zh-CN" sz="2800" b="1">
                <a:latin typeface="Times New Roman" pitchFamily="18" charset="0"/>
              </a:rPr>
              <a:t> gradually stop.</a:t>
            </a:r>
          </a:p>
          <a:p>
            <a:r>
              <a:rPr kumimoji="1" lang="en-US" altLang="zh-CN" sz="2800" b="1">
                <a:solidFill>
                  <a:srgbClr val="FF0000"/>
                </a:solidFill>
                <a:latin typeface="Times New Roman" pitchFamily="18" charset="0"/>
              </a:rPr>
              <a:t>        b.</a:t>
            </a:r>
            <a:r>
              <a:rPr kumimoji="1" lang="en-US" altLang="zh-CN" sz="2800" b="1">
                <a:latin typeface="Times New Roman" pitchFamily="18" charset="0"/>
              </a:rPr>
              <a:t> continue in motion in the same direction at constant speed.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6370"/>
                                        </p:tgtEl>
                                        <p:attrNameLst>
                                          <p:attrName>style.visibility</p:attrName>
                                        </p:attrNameLst>
                                      </p:cBhvr>
                                      <p:to>
                                        <p:strVal val="visible"/>
                                      </p:to>
                                    </p:set>
                                    <p:anim calcmode="lin" valueType="num">
                                      <p:cBhvr additive="base">
                                        <p:cTn id="7" dur="500" fill="hold"/>
                                        <p:tgtEl>
                                          <p:spTgt spid="186370"/>
                                        </p:tgtEl>
                                        <p:attrNameLst>
                                          <p:attrName>ppt_x</p:attrName>
                                        </p:attrNameLst>
                                      </p:cBhvr>
                                      <p:tavLst>
                                        <p:tav tm="0">
                                          <p:val>
                                            <p:strVal val="0-#ppt_w/2"/>
                                          </p:val>
                                        </p:tav>
                                        <p:tav tm="100000">
                                          <p:val>
                                            <p:strVal val="#ppt_x"/>
                                          </p:val>
                                        </p:tav>
                                      </p:tavLst>
                                    </p:anim>
                                    <p:anim calcmode="lin" valueType="num">
                                      <p:cBhvr additive="base">
                                        <p:cTn id="8" dur="500" fill="hold"/>
                                        <p:tgtEl>
                                          <p:spTgt spid="18637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6377"/>
                                        </p:tgtEl>
                                        <p:attrNameLst>
                                          <p:attrName>style.visibility</p:attrName>
                                        </p:attrNameLst>
                                      </p:cBhvr>
                                      <p:to>
                                        <p:strVal val="visible"/>
                                      </p:to>
                                    </p:set>
                                    <p:anim calcmode="lin" valueType="num">
                                      <p:cBhvr additive="base">
                                        <p:cTn id="13" dur="500" fill="hold"/>
                                        <p:tgtEl>
                                          <p:spTgt spid="186377"/>
                                        </p:tgtEl>
                                        <p:attrNameLst>
                                          <p:attrName>ppt_x</p:attrName>
                                        </p:attrNameLst>
                                      </p:cBhvr>
                                      <p:tavLst>
                                        <p:tav tm="0">
                                          <p:val>
                                            <p:strVal val="0-#ppt_w/2"/>
                                          </p:val>
                                        </p:tav>
                                        <p:tav tm="100000">
                                          <p:val>
                                            <p:strVal val="#ppt_x"/>
                                          </p:val>
                                        </p:tav>
                                      </p:tavLst>
                                    </p:anim>
                                    <p:anim calcmode="lin" valueType="num">
                                      <p:cBhvr additive="base">
                                        <p:cTn id="14" dur="500" fill="hold"/>
                                        <p:tgtEl>
                                          <p:spTgt spid="18637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6371"/>
                                        </p:tgtEl>
                                        <p:attrNameLst>
                                          <p:attrName>style.visibility</p:attrName>
                                        </p:attrNameLst>
                                      </p:cBhvr>
                                      <p:to>
                                        <p:strVal val="visible"/>
                                      </p:to>
                                    </p:set>
                                    <p:anim calcmode="lin" valueType="num">
                                      <p:cBhvr additive="base">
                                        <p:cTn id="19" dur="500" fill="hold"/>
                                        <p:tgtEl>
                                          <p:spTgt spid="186371"/>
                                        </p:tgtEl>
                                        <p:attrNameLst>
                                          <p:attrName>ppt_x</p:attrName>
                                        </p:attrNameLst>
                                      </p:cBhvr>
                                      <p:tavLst>
                                        <p:tav tm="0">
                                          <p:val>
                                            <p:strVal val="0-#ppt_w/2"/>
                                          </p:val>
                                        </p:tav>
                                        <p:tav tm="100000">
                                          <p:val>
                                            <p:strVal val="#ppt_x"/>
                                          </p:val>
                                        </p:tav>
                                      </p:tavLst>
                                    </p:anim>
                                    <p:anim calcmode="lin" valueType="num">
                                      <p:cBhvr additive="base">
                                        <p:cTn id="20" dur="500" fill="hold"/>
                                        <p:tgtEl>
                                          <p:spTgt spid="186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autoUpdateAnimBg="0"/>
      <p:bldP spid="186371" grpId="0" autoUpdateAnimBg="0"/>
      <p:bldP spid="18637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ChangeArrowheads="1"/>
          </p:cNvSpPr>
          <p:nvPr/>
        </p:nvSpPr>
        <p:spPr bwMode="auto">
          <a:xfrm>
            <a:off x="611188" y="549275"/>
            <a:ext cx="7924800" cy="1800225"/>
          </a:xfrm>
          <a:prstGeom prst="rect">
            <a:avLst/>
          </a:prstGeom>
          <a:noFill/>
          <a:ln w="9525">
            <a:noFill/>
            <a:miter lim="800000"/>
            <a:headEnd/>
            <a:tailEnd/>
          </a:ln>
          <a:effectLst/>
        </p:spPr>
        <p:txBody>
          <a:bodyPr>
            <a:spAutoFit/>
          </a:bodyPr>
          <a:lstStyle/>
          <a:p>
            <a:r>
              <a:rPr kumimoji="1" lang="zh-CN" altLang="en-US" sz="2800" b="1">
                <a:latin typeface="Times New Roman" pitchFamily="18" charset="0"/>
              </a:rPr>
              <a:t>    </a:t>
            </a:r>
            <a:r>
              <a:rPr kumimoji="1" lang="en-US" altLang="zh-CN" sz="2800" b="1">
                <a:latin typeface="Times New Roman" pitchFamily="18" charset="0"/>
              </a:rPr>
              <a:t>2. A 2-kg object is moving horizontally with a speed of 4 m/s. How much net force is required to keep the object moving at this speed and in this direction? </a:t>
            </a:r>
          </a:p>
        </p:txBody>
      </p:sp>
      <p:sp>
        <p:nvSpPr>
          <p:cNvPr id="187400" name="Rectangle 8"/>
          <p:cNvSpPr>
            <a:spLocks noChangeArrowheads="1"/>
          </p:cNvSpPr>
          <p:nvPr/>
        </p:nvSpPr>
        <p:spPr bwMode="auto">
          <a:xfrm>
            <a:off x="468313" y="2852738"/>
            <a:ext cx="8077200" cy="1373187"/>
          </a:xfrm>
          <a:prstGeom prst="rect">
            <a:avLst/>
          </a:prstGeom>
          <a:noFill/>
          <a:ln w="9525">
            <a:noFill/>
            <a:miter lim="800000"/>
            <a:headEnd/>
            <a:tailEnd/>
          </a:ln>
          <a:effectLst/>
        </p:spPr>
        <p:txBody>
          <a:bodyPr>
            <a:spAutoFit/>
          </a:bodyPr>
          <a:lstStyle/>
          <a:p>
            <a:pPr eaLnBrk="0" hangingPunct="0"/>
            <a:r>
              <a:rPr kumimoji="1" lang="zh-CN" altLang="en-US" sz="2800" b="1">
                <a:solidFill>
                  <a:srgbClr val="FF0000"/>
                </a:solidFill>
                <a:latin typeface="Times New Roman" pitchFamily="18" charset="0"/>
              </a:rPr>
              <a:t>     </a:t>
            </a:r>
            <a:r>
              <a:rPr kumimoji="1" lang="en-US" altLang="zh-CN" sz="2800" b="1">
                <a:solidFill>
                  <a:srgbClr val="FF0000"/>
                </a:solidFill>
                <a:latin typeface="Times New Roman" pitchFamily="18" charset="0"/>
              </a:rPr>
              <a:t>Answer:</a:t>
            </a:r>
            <a:r>
              <a:rPr kumimoji="1" lang="en-US" altLang="zh-CN" sz="2800" b="1">
                <a:latin typeface="Times New Roman" pitchFamily="18" charset="0"/>
              </a:rPr>
              <a:t> 0 N. An object in motion will maintain its state of motion. The presence of an unbalanced force changes the velocity of the object.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7394"/>
                                        </p:tgtEl>
                                        <p:attrNameLst>
                                          <p:attrName>style.visibility</p:attrName>
                                        </p:attrNameLst>
                                      </p:cBhvr>
                                      <p:to>
                                        <p:strVal val="visible"/>
                                      </p:to>
                                    </p:set>
                                    <p:animEffect transition="in" filter="blinds(horizontal)">
                                      <p:cBhvr>
                                        <p:cTn id="7" dur="500"/>
                                        <p:tgtEl>
                                          <p:spTgt spid="18739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7400">
                                            <p:txEl>
                                              <p:pRg st="0" end="0"/>
                                            </p:txEl>
                                          </p:spTgt>
                                        </p:tgtEl>
                                        <p:attrNameLst>
                                          <p:attrName>style.visibility</p:attrName>
                                        </p:attrNameLst>
                                      </p:cBhvr>
                                      <p:to>
                                        <p:strVal val="visible"/>
                                      </p:to>
                                    </p:set>
                                    <p:animEffect transition="in" filter="box(out)">
                                      <p:cBhvr>
                                        <p:cTn id="12" dur="500"/>
                                        <p:tgtEl>
                                          <p:spTgt spid="187400">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p:bldP spid="187400"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ChangeArrowheads="1"/>
          </p:cNvSpPr>
          <p:nvPr/>
        </p:nvSpPr>
        <p:spPr bwMode="auto">
          <a:xfrm>
            <a:off x="539750" y="908050"/>
            <a:ext cx="8137525" cy="1373188"/>
          </a:xfrm>
          <a:prstGeom prst="rect">
            <a:avLst/>
          </a:prstGeom>
          <a:noFill/>
          <a:ln w="9525">
            <a:noFill/>
            <a:miter lim="800000"/>
            <a:headEnd/>
            <a:tailEnd/>
          </a:ln>
          <a:effectLst/>
        </p:spPr>
        <p:txBody>
          <a:bodyPr>
            <a:spAutoFit/>
          </a:bodyPr>
          <a:lstStyle/>
          <a:p>
            <a:r>
              <a:rPr kumimoji="1" lang="en-US" altLang="zh-CN" sz="2800" b="1">
                <a:latin typeface="Times New Roman" pitchFamily="18" charset="0"/>
              </a:rPr>
              <a:t>3. Supposing you were in space in a weightless environment, would it require a force to set an object in motion? </a:t>
            </a:r>
          </a:p>
        </p:txBody>
      </p:sp>
      <p:sp>
        <p:nvSpPr>
          <p:cNvPr id="188419" name="Rectangle 3"/>
          <p:cNvSpPr>
            <a:spLocks noChangeArrowheads="1"/>
          </p:cNvSpPr>
          <p:nvPr/>
        </p:nvSpPr>
        <p:spPr bwMode="auto">
          <a:xfrm>
            <a:off x="468313" y="2852738"/>
            <a:ext cx="8286750" cy="2227262"/>
          </a:xfrm>
          <a:prstGeom prst="rect">
            <a:avLst/>
          </a:prstGeom>
          <a:noFill/>
          <a:ln w="9525">
            <a:noFill/>
            <a:miter lim="800000"/>
            <a:headEnd/>
            <a:tailEnd/>
          </a:ln>
          <a:effectLst/>
        </p:spPr>
        <p:txBody>
          <a:bodyPr lIns="90000" tIns="46800" rIns="90000" bIns="46800">
            <a:spAutoFit/>
          </a:bodyPr>
          <a:lstStyle/>
          <a:p>
            <a:pPr eaLnBrk="0" hangingPunct="0">
              <a:spcBef>
                <a:spcPct val="50000"/>
              </a:spcBef>
            </a:pPr>
            <a:r>
              <a:rPr kumimoji="1" lang="zh-CN" altLang="en-US" sz="2800">
                <a:latin typeface="Times New Roman" pitchFamily="18" charset="0"/>
              </a:rPr>
              <a:t>   </a:t>
            </a:r>
            <a:r>
              <a:rPr kumimoji="1" lang="en-US" altLang="zh-CN" sz="2800" b="1">
                <a:solidFill>
                  <a:srgbClr val="FF0000"/>
                </a:solidFill>
                <a:latin typeface="Times New Roman" pitchFamily="18" charset="0"/>
              </a:rPr>
              <a:t>Answer:</a:t>
            </a:r>
            <a:r>
              <a:rPr kumimoji="1" lang="en-US" altLang="zh-CN" sz="2800" b="1">
                <a:latin typeface="Times New Roman" pitchFamily="18" charset="0"/>
              </a:rPr>
              <a:t> Absolutely yes! Even in space objects have mass. And if they have mass, they have inertia. That is, an object in space resists changes in its state of motion. A force must be applied to set a stationary object in motion. Newton's laws rule - everywhere!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8418"/>
                                        </p:tgtEl>
                                        <p:attrNameLst>
                                          <p:attrName>style.visibility</p:attrName>
                                        </p:attrNameLst>
                                      </p:cBhvr>
                                      <p:to>
                                        <p:strVal val="visible"/>
                                      </p:to>
                                    </p:set>
                                    <p:animEffect transition="in" filter="wipe(left)">
                                      <p:cBhvr>
                                        <p:cTn id="7" dur="500"/>
                                        <p:tgtEl>
                                          <p:spTgt spid="1884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8419"/>
                                        </p:tgtEl>
                                        <p:attrNameLst>
                                          <p:attrName>style.visibility</p:attrName>
                                        </p:attrNameLst>
                                      </p:cBhvr>
                                      <p:to>
                                        <p:strVal val="visible"/>
                                      </p:to>
                                    </p:set>
                                    <p:animEffect transition="in" filter="dissolve">
                                      <p:cBhvr>
                                        <p:cTn id="12" dur="500"/>
                                        <p:tgtEl>
                                          <p:spTgt spid="188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autoUpdateAnimBg="0"/>
      <p:bldP spid="188419"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ChangeArrowheads="1"/>
          </p:cNvSpPr>
          <p:nvPr/>
        </p:nvSpPr>
        <p:spPr bwMode="auto">
          <a:xfrm>
            <a:off x="685800" y="228600"/>
            <a:ext cx="7924800" cy="690563"/>
          </a:xfrm>
          <a:prstGeom prst="rect">
            <a:avLst/>
          </a:prstGeom>
          <a:noFill/>
          <a:ln w="9525">
            <a:noFill/>
            <a:miter lim="800000"/>
            <a:headEnd/>
            <a:tailEnd/>
          </a:ln>
          <a:effectLst/>
        </p:spPr>
        <p:txBody>
          <a:bodyPr>
            <a:spAutoFit/>
          </a:bodyPr>
          <a:lstStyle/>
          <a:p>
            <a:pPr>
              <a:lnSpc>
                <a:spcPct val="140000"/>
              </a:lnSpc>
            </a:pPr>
            <a:r>
              <a:rPr kumimoji="1" lang="en-US" altLang="zh-CN" sz="2800" b="1">
                <a:latin typeface="Times New Roman" pitchFamily="18" charset="0"/>
              </a:rPr>
              <a:t>2. Newton's Second Law of Motion </a:t>
            </a:r>
          </a:p>
        </p:txBody>
      </p:sp>
      <p:sp>
        <p:nvSpPr>
          <p:cNvPr id="189447" name="Text Box 7"/>
          <p:cNvSpPr txBox="1">
            <a:spLocks noChangeArrowheads="1"/>
          </p:cNvSpPr>
          <p:nvPr/>
        </p:nvSpPr>
        <p:spPr bwMode="auto">
          <a:xfrm>
            <a:off x="827088" y="981075"/>
            <a:ext cx="7848600" cy="1800225"/>
          </a:xfrm>
          <a:prstGeom prst="rect">
            <a:avLst/>
          </a:prstGeom>
          <a:noFill/>
          <a:ln w="9525">
            <a:noFill/>
            <a:miter lim="800000"/>
            <a:headEnd/>
            <a:tailEnd/>
          </a:ln>
          <a:effectLst/>
        </p:spPr>
        <p:txBody>
          <a:bodyPr>
            <a:spAutoFit/>
          </a:bodyPr>
          <a:lstStyle/>
          <a:p>
            <a:pPr>
              <a:spcBef>
                <a:spcPct val="50000"/>
              </a:spcBef>
            </a:pPr>
            <a:r>
              <a:rPr kumimoji="1" lang="zh-CN" altLang="en-US" sz="2800" b="1">
                <a:solidFill>
                  <a:srgbClr val="FF3300"/>
                </a:solidFill>
                <a:latin typeface="Times New Roman" pitchFamily="18" charset="0"/>
              </a:rPr>
              <a:t>     </a:t>
            </a:r>
            <a:r>
              <a:rPr kumimoji="1" lang="en-US" altLang="zh-CN" sz="2800" b="1">
                <a:solidFill>
                  <a:srgbClr val="FF3300"/>
                </a:solidFill>
                <a:latin typeface="Times New Roman" pitchFamily="18" charset="0"/>
              </a:rPr>
              <a:t>The acceleration of an object is directly proportional to the magnitude of the net external force, in the same direction as the net external force, and inversely proportional to its mass.</a:t>
            </a:r>
          </a:p>
        </p:txBody>
      </p:sp>
      <p:sp>
        <p:nvSpPr>
          <p:cNvPr id="189448" name="Text Box 8"/>
          <p:cNvSpPr txBox="1">
            <a:spLocks noChangeArrowheads="1"/>
          </p:cNvSpPr>
          <p:nvPr/>
        </p:nvSpPr>
        <p:spPr bwMode="auto">
          <a:xfrm>
            <a:off x="2484438" y="2924175"/>
            <a:ext cx="6407150" cy="987425"/>
          </a:xfrm>
          <a:prstGeom prst="rect">
            <a:avLst/>
          </a:prstGeom>
          <a:noFill/>
          <a:ln w="9525">
            <a:noFill/>
            <a:miter lim="800000"/>
            <a:headEnd/>
            <a:tailEnd/>
          </a:ln>
          <a:effectLst/>
        </p:spPr>
        <p:txBody>
          <a:bodyPr>
            <a:spAutoFit/>
          </a:bodyPr>
          <a:lstStyle/>
          <a:p>
            <a:pPr>
              <a:lnSpc>
                <a:spcPct val="105000"/>
              </a:lnSpc>
              <a:spcBef>
                <a:spcPct val="15000"/>
              </a:spcBef>
            </a:pPr>
            <a:r>
              <a:rPr kumimoji="1" lang="en-US" altLang="en-US" sz="2800" b="1">
                <a:latin typeface="Times New Roman" pitchFamily="18" charset="0"/>
              </a:rPr>
              <a:t>It is a cause and effect relationship among three quantities.</a:t>
            </a:r>
            <a:endParaRPr kumimoji="1" lang="en-US" altLang="zh-CN" sz="2800" b="1">
              <a:latin typeface="Times New Roman" pitchFamily="18" charset="0"/>
            </a:endParaRPr>
          </a:p>
        </p:txBody>
      </p:sp>
      <p:graphicFrame>
        <p:nvGraphicFramePr>
          <p:cNvPr id="189449" name="Object 9"/>
          <p:cNvGraphicFramePr>
            <a:graphicFrameLocks noChangeAspect="1"/>
          </p:cNvGraphicFramePr>
          <p:nvPr/>
        </p:nvGraphicFramePr>
        <p:xfrm>
          <a:off x="1116013" y="2951163"/>
          <a:ext cx="895350" cy="838200"/>
        </p:xfrm>
        <a:graphic>
          <a:graphicData uri="http://schemas.openxmlformats.org/presentationml/2006/ole">
            <p:oleObj spid="_x0000_s189449" name="公式" r:id="rId4" imgW="901440" imgH="838080" progId="Equation.3">
              <p:embed/>
            </p:oleObj>
          </a:graphicData>
        </a:graphic>
      </p:graphicFrame>
      <p:sp>
        <p:nvSpPr>
          <p:cNvPr id="189450" name="Text Box 10"/>
          <p:cNvSpPr txBox="1">
            <a:spLocks noChangeArrowheads="1"/>
          </p:cNvSpPr>
          <p:nvPr/>
        </p:nvSpPr>
        <p:spPr bwMode="auto">
          <a:xfrm>
            <a:off x="539750" y="3933825"/>
            <a:ext cx="6407150" cy="539750"/>
          </a:xfrm>
          <a:prstGeom prst="rect">
            <a:avLst/>
          </a:prstGeom>
          <a:noFill/>
          <a:ln w="9525">
            <a:noFill/>
            <a:miter lim="800000"/>
            <a:headEnd/>
            <a:tailEnd/>
          </a:ln>
          <a:effectLst/>
        </p:spPr>
        <p:txBody>
          <a:bodyPr>
            <a:spAutoFit/>
          </a:bodyPr>
          <a:lstStyle/>
          <a:p>
            <a:pPr>
              <a:lnSpc>
                <a:spcPct val="105000"/>
              </a:lnSpc>
              <a:spcBef>
                <a:spcPct val="15000"/>
              </a:spcBef>
            </a:pPr>
            <a:r>
              <a:rPr kumimoji="1" lang="en-US" altLang="zh-CN" sz="2800" b="1">
                <a:latin typeface="Times New Roman" pitchFamily="18" charset="0"/>
              </a:rPr>
              <a:t>A more familiar form </a:t>
            </a:r>
          </a:p>
        </p:txBody>
      </p:sp>
      <p:graphicFrame>
        <p:nvGraphicFramePr>
          <p:cNvPr id="189451" name="Object 11"/>
          <p:cNvGraphicFramePr>
            <a:graphicFrameLocks noChangeAspect="1"/>
          </p:cNvGraphicFramePr>
          <p:nvPr/>
        </p:nvGraphicFramePr>
        <p:xfrm>
          <a:off x="2771775" y="4581525"/>
          <a:ext cx="1162050" cy="349250"/>
        </p:xfrm>
        <a:graphic>
          <a:graphicData uri="http://schemas.openxmlformats.org/presentationml/2006/ole">
            <p:oleObj spid="_x0000_s189451" name="公式" r:id="rId5" imgW="1168200" imgH="355320" progId="Equation.3">
              <p:embed/>
            </p:oleObj>
          </a:graphicData>
        </a:graphic>
      </p:graphicFrame>
      <p:sp>
        <p:nvSpPr>
          <p:cNvPr id="189452" name="Text Box 12"/>
          <p:cNvSpPr txBox="1">
            <a:spLocks noChangeArrowheads="1"/>
          </p:cNvSpPr>
          <p:nvPr/>
        </p:nvSpPr>
        <p:spPr bwMode="auto">
          <a:xfrm>
            <a:off x="611188" y="5157788"/>
            <a:ext cx="8064500" cy="987425"/>
          </a:xfrm>
          <a:prstGeom prst="rect">
            <a:avLst/>
          </a:prstGeom>
          <a:noFill/>
          <a:ln w="9525">
            <a:noFill/>
            <a:miter lim="800000"/>
            <a:headEnd/>
            <a:tailEnd/>
          </a:ln>
          <a:effectLst/>
        </p:spPr>
        <p:txBody>
          <a:bodyPr>
            <a:spAutoFit/>
          </a:bodyPr>
          <a:lstStyle/>
          <a:p>
            <a:pPr>
              <a:lnSpc>
                <a:spcPct val="105000"/>
              </a:lnSpc>
              <a:spcBef>
                <a:spcPct val="15000"/>
              </a:spcBef>
            </a:pPr>
            <a:r>
              <a:rPr kumimoji="1" lang="zh-CN" altLang="en-US" sz="2800" b="1">
                <a:latin typeface="Times New Roman" pitchFamily="18" charset="0"/>
              </a:rPr>
              <a:t>    </a:t>
            </a:r>
            <a:r>
              <a:rPr kumimoji="1" lang="en-US" altLang="zh-CN" sz="2800" b="1">
                <a:latin typeface="Times New Roman" pitchFamily="18" charset="0"/>
              </a:rPr>
              <a:t>The net force is equated to the product of the mass times the acceleration.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blinds(horizontal)">
                                      <p:cBhvr>
                                        <p:cTn id="7" dur="500"/>
                                        <p:tgtEl>
                                          <p:spTgt spid="1894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9447"/>
                                        </p:tgtEl>
                                        <p:attrNameLst>
                                          <p:attrName>style.visibility</p:attrName>
                                        </p:attrNameLst>
                                      </p:cBhvr>
                                      <p:to>
                                        <p:strVal val="visible"/>
                                      </p:to>
                                    </p:set>
                                    <p:animEffect transition="in" filter="blinds(horizontal)">
                                      <p:cBhvr>
                                        <p:cTn id="12" dur="500"/>
                                        <p:tgtEl>
                                          <p:spTgt spid="18944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9449"/>
                                        </p:tgtEl>
                                        <p:attrNameLst>
                                          <p:attrName>style.visibility</p:attrName>
                                        </p:attrNameLst>
                                      </p:cBhvr>
                                      <p:to>
                                        <p:strVal val="visible"/>
                                      </p:to>
                                    </p:set>
                                    <p:animEffect transition="in" filter="blinds(horizontal)">
                                      <p:cBhvr>
                                        <p:cTn id="17" dur="500"/>
                                        <p:tgtEl>
                                          <p:spTgt spid="18944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9448"/>
                                        </p:tgtEl>
                                        <p:attrNameLst>
                                          <p:attrName>style.visibility</p:attrName>
                                        </p:attrNameLst>
                                      </p:cBhvr>
                                      <p:to>
                                        <p:strVal val="visible"/>
                                      </p:to>
                                    </p:set>
                                    <p:animEffect transition="in" filter="blinds(horizontal)">
                                      <p:cBhvr>
                                        <p:cTn id="22" dur="500"/>
                                        <p:tgtEl>
                                          <p:spTgt spid="18944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9450"/>
                                        </p:tgtEl>
                                        <p:attrNameLst>
                                          <p:attrName>style.visibility</p:attrName>
                                        </p:attrNameLst>
                                      </p:cBhvr>
                                      <p:to>
                                        <p:strVal val="visible"/>
                                      </p:to>
                                    </p:set>
                                    <p:animEffect transition="in" filter="blinds(horizontal)">
                                      <p:cBhvr>
                                        <p:cTn id="27" dur="500"/>
                                        <p:tgtEl>
                                          <p:spTgt spid="189450"/>
                                        </p:tgtEl>
                                      </p:cBhvr>
                                    </p:animEffect>
                                  </p:childTnLst>
                                </p:cTn>
                              </p:par>
                            </p:childTnLst>
                          </p:cTn>
                        </p:par>
                        <p:par>
                          <p:cTn id="28" fill="hold">
                            <p:stCondLst>
                              <p:cond delay="500"/>
                            </p:stCondLst>
                            <p:childTnLst>
                              <p:par>
                                <p:cTn id="29" presetID="2" presetClass="entr" presetSubtype="8" fill="hold" nodeType="afterEffect">
                                  <p:stCondLst>
                                    <p:cond delay="0"/>
                                  </p:stCondLst>
                                  <p:childTnLst>
                                    <p:set>
                                      <p:cBhvr>
                                        <p:cTn id="30" dur="1" fill="hold">
                                          <p:stCondLst>
                                            <p:cond delay="0"/>
                                          </p:stCondLst>
                                        </p:cTn>
                                        <p:tgtEl>
                                          <p:spTgt spid="189451"/>
                                        </p:tgtEl>
                                        <p:attrNameLst>
                                          <p:attrName>style.visibility</p:attrName>
                                        </p:attrNameLst>
                                      </p:cBhvr>
                                      <p:to>
                                        <p:strVal val="visible"/>
                                      </p:to>
                                    </p:set>
                                    <p:anim calcmode="lin" valueType="num">
                                      <p:cBhvr additive="base">
                                        <p:cTn id="31" dur="500" fill="hold"/>
                                        <p:tgtEl>
                                          <p:spTgt spid="189451"/>
                                        </p:tgtEl>
                                        <p:attrNameLst>
                                          <p:attrName>ppt_x</p:attrName>
                                        </p:attrNameLst>
                                      </p:cBhvr>
                                      <p:tavLst>
                                        <p:tav tm="0">
                                          <p:val>
                                            <p:strVal val="0-#ppt_w/2"/>
                                          </p:val>
                                        </p:tav>
                                        <p:tav tm="100000">
                                          <p:val>
                                            <p:strVal val="#ppt_x"/>
                                          </p:val>
                                        </p:tav>
                                      </p:tavLst>
                                    </p:anim>
                                    <p:anim calcmode="lin" valueType="num">
                                      <p:cBhvr additive="base">
                                        <p:cTn id="32" dur="500" fill="hold"/>
                                        <p:tgtEl>
                                          <p:spTgt spid="18945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9452"/>
                                        </p:tgtEl>
                                        <p:attrNameLst>
                                          <p:attrName>style.visibility</p:attrName>
                                        </p:attrNameLst>
                                      </p:cBhvr>
                                      <p:to>
                                        <p:strVal val="visible"/>
                                      </p:to>
                                    </p:set>
                                    <p:animEffect transition="in" filter="blinds(horizontal)">
                                      <p:cBhvr>
                                        <p:cTn id="37" dur="500"/>
                                        <p:tgtEl>
                                          <p:spTgt spid="189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autoUpdateAnimBg="0"/>
      <p:bldP spid="189447" grpId="0"/>
      <p:bldP spid="189448" grpId="0"/>
      <p:bldP spid="189450" grpId="0"/>
      <p:bldP spid="18945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angle 7"/>
          <p:cNvSpPr>
            <a:spLocks noChangeArrowheads="1"/>
          </p:cNvSpPr>
          <p:nvPr/>
        </p:nvSpPr>
        <p:spPr bwMode="auto">
          <a:xfrm>
            <a:off x="381000" y="609600"/>
            <a:ext cx="8077200" cy="1184275"/>
          </a:xfrm>
          <a:prstGeom prst="rect">
            <a:avLst/>
          </a:prstGeom>
          <a:noFill/>
          <a:ln w="9525">
            <a:noFill/>
            <a:miter lim="800000"/>
            <a:headEnd/>
            <a:tailEnd/>
          </a:ln>
          <a:effectLst/>
        </p:spPr>
        <p:txBody>
          <a:bodyPr lIns="228528" tIns="76176" rIns="0" bIns="0" anchor="ctr">
            <a:spAutoFit/>
          </a:bodyPr>
          <a:lstStyle/>
          <a:p>
            <a:pPr marL="457200" indent="-457200">
              <a:tabLst>
                <a:tab pos="4914900" algn="l"/>
              </a:tabLst>
              <a:defRPr/>
            </a:pPr>
            <a:r>
              <a:rPr lang="en-US" altLang="zh-CN" sz="2400" b="1" u="sng" dirty="0">
                <a:solidFill>
                  <a:srgbClr val="FF6600"/>
                </a:solidFill>
              </a:rPr>
              <a:t>5. Electric Forces and Electric Fields (Chapter 15) </a:t>
            </a:r>
          </a:p>
          <a:p>
            <a:pPr marL="457200" indent="-457200">
              <a:tabLst>
                <a:tab pos="4914900" algn="l"/>
              </a:tabLst>
              <a:defRPr/>
            </a:pPr>
            <a:r>
              <a:rPr lang="en-US" altLang="zh-CN" sz="2400" dirty="0">
                <a:effectLst>
                  <a:outerShdw blurRad="38100" dist="38100" dir="2700000" algn="tl">
                    <a:srgbClr val="000000">
                      <a:alpha val="43137"/>
                    </a:srgbClr>
                  </a:outerShdw>
                </a:effectLst>
              </a:rPr>
              <a:t>    Electric Charges, Coulomb’s law, the electric field, electric flux and Gauss’s law</a:t>
            </a:r>
          </a:p>
        </p:txBody>
      </p:sp>
      <p:sp>
        <p:nvSpPr>
          <p:cNvPr id="5" name="Rectangle 7"/>
          <p:cNvSpPr>
            <a:spLocks noChangeArrowheads="1"/>
          </p:cNvSpPr>
          <p:nvPr/>
        </p:nvSpPr>
        <p:spPr bwMode="auto">
          <a:xfrm>
            <a:off x="368300" y="2133600"/>
            <a:ext cx="8077200" cy="1184275"/>
          </a:xfrm>
          <a:prstGeom prst="rect">
            <a:avLst/>
          </a:prstGeom>
          <a:noFill/>
          <a:ln w="9525">
            <a:noFill/>
            <a:miter lim="800000"/>
            <a:headEnd/>
            <a:tailEnd/>
          </a:ln>
          <a:effectLst/>
        </p:spPr>
        <p:txBody>
          <a:bodyPr lIns="228528" tIns="76176" rIns="0" bIns="0" anchor="ctr">
            <a:spAutoFit/>
          </a:bodyPr>
          <a:lstStyle/>
          <a:p>
            <a:pPr marL="457200" indent="-457200">
              <a:tabLst>
                <a:tab pos="4914900" algn="l"/>
              </a:tabLst>
              <a:defRPr/>
            </a:pPr>
            <a:r>
              <a:rPr lang="en-US" altLang="zh-CN" sz="2400" b="1" u="sng" dirty="0">
                <a:solidFill>
                  <a:srgbClr val="FF6600"/>
                </a:solidFill>
              </a:rPr>
              <a:t>6. Magnetism (Chapter 19)</a:t>
            </a:r>
          </a:p>
          <a:p>
            <a:pPr marL="457200" indent="-457200">
              <a:tabLst>
                <a:tab pos="4914900" algn="l"/>
              </a:tabLst>
              <a:defRPr/>
            </a:pPr>
            <a:r>
              <a:rPr lang="en-US" altLang="zh-CN" sz="2400" b="1" kern="0" dirty="0">
                <a:effectLst>
                  <a:outerShdw blurRad="38100" dist="38100" dir="2700000" algn="tl">
                    <a:srgbClr val="000000"/>
                  </a:outerShdw>
                </a:effectLst>
              </a:rPr>
              <a:t>    </a:t>
            </a:r>
            <a:r>
              <a:rPr lang="en-US" altLang="zh-CN" sz="2400" kern="0" dirty="0">
                <a:effectLst>
                  <a:outerShdw blurRad="38100" dist="38100" dir="2700000" algn="tl">
                    <a:srgbClr val="000000">
                      <a:alpha val="43137"/>
                    </a:srgbClr>
                  </a:outerShdw>
                </a:effectLst>
              </a:rPr>
              <a:t>Magnetic Fields, magnetic force, motion of a charged particles in a magnetic field, Ampere’s law</a:t>
            </a:r>
            <a:endParaRPr lang="en-US" altLang="zh-CN" sz="24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1496" name="Object 8"/>
          <p:cNvGraphicFramePr>
            <a:graphicFrameLocks noChangeAspect="1"/>
          </p:cNvGraphicFramePr>
          <p:nvPr/>
        </p:nvGraphicFramePr>
        <p:xfrm>
          <a:off x="1908175" y="2538413"/>
          <a:ext cx="4608513" cy="1201737"/>
        </p:xfrm>
        <a:graphic>
          <a:graphicData uri="http://schemas.openxmlformats.org/presentationml/2006/ole">
            <p:oleObj spid="_x0000_s191496" name="Equation" r:id="rId3" imgW="1726920" imgH="457200" progId="">
              <p:embed/>
            </p:oleObj>
          </a:graphicData>
        </a:graphic>
      </p:graphicFrame>
      <p:sp>
        <p:nvSpPr>
          <p:cNvPr id="191497" name="Rectangle 9"/>
          <p:cNvSpPr>
            <a:spLocks noChangeArrowheads="1"/>
          </p:cNvSpPr>
          <p:nvPr/>
        </p:nvSpPr>
        <p:spPr bwMode="auto">
          <a:xfrm>
            <a:off x="827088" y="304800"/>
            <a:ext cx="7659687" cy="1117600"/>
          </a:xfrm>
          <a:prstGeom prst="rect">
            <a:avLst/>
          </a:prstGeom>
          <a:noFill/>
          <a:ln w="9525">
            <a:noFill/>
            <a:miter lim="800000"/>
            <a:headEnd/>
            <a:tailEnd/>
          </a:ln>
          <a:effectLst/>
        </p:spPr>
        <p:txBody>
          <a:bodyPr>
            <a:spAutoFit/>
          </a:bodyPr>
          <a:lstStyle/>
          <a:p>
            <a:pPr>
              <a:lnSpc>
                <a:spcPct val="120000"/>
              </a:lnSpc>
            </a:pPr>
            <a:r>
              <a:rPr kumimoji="1" lang="en-US" altLang="zh-CN" sz="2800" b="1">
                <a:solidFill>
                  <a:srgbClr val="FF6600"/>
                </a:solidFill>
                <a:latin typeface="Times New Roman" pitchFamily="18" charset="0"/>
              </a:rPr>
              <a:t>In rectangular coordinate system:</a:t>
            </a:r>
          </a:p>
          <a:p>
            <a:pPr>
              <a:lnSpc>
                <a:spcPct val="120000"/>
              </a:lnSpc>
            </a:pPr>
            <a:r>
              <a:rPr kumimoji="1" lang="en-US" altLang="zh-CN" sz="2800" b="1">
                <a:solidFill>
                  <a:schemeClr val="accent2"/>
                </a:solidFill>
                <a:latin typeface="Times New Roman" pitchFamily="18" charset="0"/>
              </a:rPr>
              <a:t>         </a:t>
            </a:r>
            <a:r>
              <a:rPr kumimoji="1" lang="en-US" altLang="zh-CN" sz="2800" b="1" i="1">
                <a:latin typeface="Times New Roman" pitchFamily="18" charset="0"/>
              </a:rPr>
              <a:t>F</a:t>
            </a:r>
            <a:r>
              <a:rPr kumimoji="1" lang="en-US" altLang="zh-CN" sz="2800" b="1" i="1" baseline="-30000">
                <a:latin typeface="Times New Roman" pitchFamily="18" charset="0"/>
              </a:rPr>
              <a:t>x</a:t>
            </a:r>
            <a:r>
              <a:rPr kumimoji="1" lang="en-US" altLang="zh-CN" sz="2800" b="1" i="1">
                <a:latin typeface="Times New Roman" pitchFamily="18" charset="0"/>
              </a:rPr>
              <a:t> = m a</a:t>
            </a:r>
            <a:r>
              <a:rPr kumimoji="1" lang="en-US" altLang="zh-CN" sz="2800" b="1" i="1" baseline="-30000">
                <a:latin typeface="Times New Roman" pitchFamily="18" charset="0"/>
              </a:rPr>
              <a:t>x</a:t>
            </a:r>
            <a:r>
              <a:rPr kumimoji="1" lang="en-US" altLang="zh-CN" sz="2800" b="1" i="1">
                <a:latin typeface="Times New Roman" pitchFamily="18" charset="0"/>
              </a:rPr>
              <a:t> </a:t>
            </a:r>
            <a:r>
              <a:rPr kumimoji="1" lang="zh-CN" altLang="en-US" sz="2800" b="1" i="1">
                <a:latin typeface="Times New Roman" pitchFamily="18" charset="0"/>
              </a:rPr>
              <a:t>，</a:t>
            </a:r>
            <a:r>
              <a:rPr kumimoji="1" lang="en-US" altLang="zh-CN" sz="2800" b="1" i="1">
                <a:latin typeface="Times New Roman" pitchFamily="18" charset="0"/>
              </a:rPr>
              <a:t>F</a:t>
            </a:r>
            <a:r>
              <a:rPr kumimoji="1" lang="en-US" altLang="zh-CN" sz="2800" b="1" i="1" baseline="-30000">
                <a:latin typeface="Times New Roman" pitchFamily="18" charset="0"/>
              </a:rPr>
              <a:t>y</a:t>
            </a:r>
            <a:r>
              <a:rPr kumimoji="1" lang="en-US" altLang="zh-CN" sz="2800" b="1" i="1">
                <a:latin typeface="Times New Roman" pitchFamily="18" charset="0"/>
              </a:rPr>
              <a:t> = m a</a:t>
            </a:r>
            <a:r>
              <a:rPr kumimoji="1" lang="en-US" altLang="zh-CN" sz="2800" b="1" i="1" baseline="-30000">
                <a:latin typeface="Times New Roman" pitchFamily="18" charset="0"/>
              </a:rPr>
              <a:t>y</a:t>
            </a:r>
            <a:r>
              <a:rPr kumimoji="1" lang="en-US" altLang="zh-CN" sz="2800" b="1" i="1">
                <a:latin typeface="Times New Roman" pitchFamily="18" charset="0"/>
              </a:rPr>
              <a:t> </a:t>
            </a:r>
            <a:r>
              <a:rPr kumimoji="1" lang="zh-CN" altLang="en-US" sz="2800" b="1" i="1">
                <a:latin typeface="Times New Roman" pitchFamily="18" charset="0"/>
              </a:rPr>
              <a:t>，</a:t>
            </a:r>
            <a:r>
              <a:rPr kumimoji="1" lang="en-US" altLang="zh-CN" sz="2800" b="1" i="1">
                <a:latin typeface="Times New Roman" pitchFamily="18" charset="0"/>
              </a:rPr>
              <a:t>F</a:t>
            </a:r>
            <a:r>
              <a:rPr kumimoji="1" lang="en-US" altLang="zh-CN" sz="2800" b="1" i="1" baseline="-30000">
                <a:latin typeface="Times New Roman" pitchFamily="18" charset="0"/>
              </a:rPr>
              <a:t>z </a:t>
            </a:r>
            <a:r>
              <a:rPr kumimoji="1" lang="en-US" altLang="zh-CN" sz="2800" b="1" i="1">
                <a:latin typeface="Times New Roman" pitchFamily="18" charset="0"/>
              </a:rPr>
              <a:t>= m a</a:t>
            </a:r>
            <a:r>
              <a:rPr kumimoji="1" lang="en-US" altLang="zh-CN" sz="2800" b="1" i="1" baseline="-30000">
                <a:latin typeface="Times New Roman" pitchFamily="18" charset="0"/>
              </a:rPr>
              <a:t>z</a:t>
            </a:r>
            <a:r>
              <a:rPr kumimoji="1" lang="en-US" altLang="zh-CN" sz="2800">
                <a:latin typeface="Times New Roman" pitchFamily="18" charset="0"/>
              </a:rPr>
              <a:t> </a:t>
            </a:r>
            <a:r>
              <a:rPr kumimoji="1" lang="en-US" altLang="zh-CN" sz="2800" b="1" i="1">
                <a:latin typeface="Times New Roman" pitchFamily="18" charset="0"/>
              </a:rPr>
              <a:t>  </a:t>
            </a:r>
          </a:p>
        </p:txBody>
      </p:sp>
      <p:sp>
        <p:nvSpPr>
          <p:cNvPr id="191500" name="Text Box 12"/>
          <p:cNvSpPr txBox="1">
            <a:spLocks noChangeArrowheads="1"/>
          </p:cNvSpPr>
          <p:nvPr/>
        </p:nvSpPr>
        <p:spPr bwMode="auto">
          <a:xfrm>
            <a:off x="684213" y="1601788"/>
            <a:ext cx="7920037" cy="946150"/>
          </a:xfrm>
          <a:prstGeom prst="rect">
            <a:avLst/>
          </a:prstGeom>
          <a:noFill/>
          <a:ln w="9525">
            <a:noFill/>
            <a:miter lim="800000"/>
            <a:headEnd/>
            <a:tailEnd/>
          </a:ln>
          <a:effectLst/>
        </p:spPr>
        <p:txBody>
          <a:bodyPr>
            <a:spAutoFit/>
          </a:bodyPr>
          <a:lstStyle/>
          <a:p>
            <a:pPr>
              <a:spcBef>
                <a:spcPct val="50000"/>
              </a:spcBef>
            </a:pPr>
            <a:r>
              <a:rPr kumimoji="1" lang="en-US" altLang="en-US" sz="2800" b="1">
                <a:latin typeface="Times New Roman" pitchFamily="18" charset="0"/>
              </a:rPr>
              <a:t>    The net force is the vector sum of all the individual forces</a:t>
            </a:r>
            <a:endParaRPr kumimoji="1" lang="en-US" altLang="zh-CN" sz="2800" b="1">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1497">
                                            <p:txEl>
                                              <p:pRg st="0" end="0"/>
                                            </p:txEl>
                                          </p:spTgt>
                                        </p:tgtEl>
                                        <p:attrNameLst>
                                          <p:attrName>style.visibility</p:attrName>
                                        </p:attrNameLst>
                                      </p:cBhvr>
                                      <p:to>
                                        <p:strVal val="visible"/>
                                      </p:to>
                                    </p:set>
                                    <p:animEffect transition="in" filter="wipe(left)">
                                      <p:cBhvr>
                                        <p:cTn id="7" dur="500"/>
                                        <p:tgtEl>
                                          <p:spTgt spid="1914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1500"/>
                                        </p:tgtEl>
                                        <p:attrNameLst>
                                          <p:attrName>style.visibility</p:attrName>
                                        </p:attrNameLst>
                                      </p:cBhvr>
                                      <p:to>
                                        <p:strVal val="visible"/>
                                      </p:to>
                                    </p:set>
                                    <p:animEffect transition="in" filter="blinds(horizontal)">
                                      <p:cBhvr>
                                        <p:cTn id="12" dur="500"/>
                                        <p:tgtEl>
                                          <p:spTgt spid="19150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1496"/>
                                        </p:tgtEl>
                                        <p:attrNameLst>
                                          <p:attrName>style.visibility</p:attrName>
                                        </p:attrNameLst>
                                      </p:cBhvr>
                                      <p:to>
                                        <p:strVal val="visible"/>
                                      </p:to>
                                    </p:set>
                                    <p:animEffect transition="in" filter="dissolve">
                                      <p:cBhvr>
                                        <p:cTn id="17" dur="500"/>
                                        <p:tgtEl>
                                          <p:spTgt spid="191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7" grpId="0" build="p" autoUpdateAnimBg="0"/>
      <p:bldP spid="19150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ChangeArrowheads="1"/>
          </p:cNvSpPr>
          <p:nvPr/>
        </p:nvSpPr>
        <p:spPr bwMode="auto">
          <a:xfrm>
            <a:off x="539750" y="942975"/>
            <a:ext cx="7924800" cy="1800225"/>
          </a:xfrm>
          <a:prstGeom prst="rect">
            <a:avLst/>
          </a:prstGeom>
          <a:noFill/>
          <a:ln w="9525">
            <a:noFill/>
            <a:miter lim="800000"/>
            <a:headEnd/>
            <a:tailEnd/>
          </a:ln>
          <a:effectLst/>
        </p:spPr>
        <p:txBody>
          <a:bodyPr>
            <a:spAutoFit/>
          </a:bodyPr>
          <a:lstStyle/>
          <a:p>
            <a:r>
              <a:rPr kumimoji="1" lang="zh-CN" altLang="en-US" sz="2800">
                <a:latin typeface="Times New Roman" pitchFamily="18" charset="0"/>
                <a:ea typeface="黑体" pitchFamily="2" charset="-122"/>
              </a:rPr>
              <a:t>     </a:t>
            </a:r>
            <a:r>
              <a:rPr kumimoji="1" lang="en-US" altLang="zh-CN" sz="2800" b="1">
                <a:latin typeface="Times New Roman" pitchFamily="18" charset="0"/>
              </a:rPr>
              <a:t>Whenever one body exerts a force on a second body, the first body experiences a force that is equal in magnitude and opposite in direction to the one it exerts. </a:t>
            </a:r>
            <a:endParaRPr kumimoji="1" lang="en-US" altLang="zh-CN" sz="2800" b="1" i="1" baseline="-30000">
              <a:solidFill>
                <a:schemeClr val="accent2"/>
              </a:solidFill>
              <a:latin typeface="Times New Roman" pitchFamily="18" charset="0"/>
            </a:endParaRPr>
          </a:p>
        </p:txBody>
      </p:sp>
      <p:sp>
        <p:nvSpPr>
          <p:cNvPr id="192515" name="Rectangle 3"/>
          <p:cNvSpPr>
            <a:spLocks noChangeArrowheads="1"/>
          </p:cNvSpPr>
          <p:nvPr/>
        </p:nvSpPr>
        <p:spPr bwMode="auto">
          <a:xfrm>
            <a:off x="609600" y="228600"/>
            <a:ext cx="6986588" cy="519113"/>
          </a:xfrm>
          <a:prstGeom prst="rect">
            <a:avLst/>
          </a:prstGeom>
          <a:noFill/>
          <a:ln w="9525">
            <a:noFill/>
            <a:miter lim="800000"/>
            <a:headEnd/>
            <a:tailEnd/>
          </a:ln>
          <a:effectLst/>
        </p:spPr>
        <p:txBody>
          <a:bodyPr>
            <a:spAutoFit/>
          </a:bodyPr>
          <a:lstStyle/>
          <a:p>
            <a:r>
              <a:rPr kumimoji="1" lang="en-US" altLang="zh-CN" sz="2800" b="1">
                <a:latin typeface="Times New Roman" pitchFamily="18" charset="0"/>
              </a:rPr>
              <a:t>3. Newton's Third Law of Motion </a:t>
            </a:r>
          </a:p>
        </p:txBody>
      </p:sp>
      <p:sp>
        <p:nvSpPr>
          <p:cNvPr id="192522" name="Text Box 10"/>
          <p:cNvSpPr txBox="1">
            <a:spLocks noChangeArrowheads="1"/>
          </p:cNvSpPr>
          <p:nvPr/>
        </p:nvSpPr>
        <p:spPr bwMode="auto">
          <a:xfrm>
            <a:off x="430213" y="3092450"/>
            <a:ext cx="8462962" cy="946150"/>
          </a:xfrm>
          <a:prstGeom prst="rect">
            <a:avLst/>
          </a:prstGeom>
          <a:noFill/>
          <a:ln w="9525">
            <a:noFill/>
            <a:miter lim="800000"/>
            <a:headEnd/>
            <a:tailEnd/>
          </a:ln>
          <a:effectLst/>
        </p:spPr>
        <p:txBody>
          <a:bodyPr>
            <a:spAutoFit/>
          </a:bodyPr>
          <a:lstStyle/>
          <a:p>
            <a:pPr>
              <a:spcBef>
                <a:spcPct val="50000"/>
              </a:spcBef>
            </a:pPr>
            <a:r>
              <a:rPr kumimoji="1" lang="zh-CN" altLang="en-US" sz="2800" b="1">
                <a:latin typeface="Times New Roman" pitchFamily="18" charset="0"/>
              </a:rPr>
              <a:t>     </a:t>
            </a:r>
            <a:r>
              <a:rPr kumimoji="1" lang="en-US" altLang="zh-CN" sz="2800" b="1">
                <a:latin typeface="Times New Roman" pitchFamily="18" charset="0"/>
              </a:rPr>
              <a:t>In every interaction, there is a pair of forces acting on the two interacting objects. </a:t>
            </a:r>
          </a:p>
        </p:txBody>
      </p:sp>
      <p:sp>
        <p:nvSpPr>
          <p:cNvPr id="192523" name="Text Box 11"/>
          <p:cNvSpPr txBox="1">
            <a:spLocks noChangeArrowheads="1"/>
          </p:cNvSpPr>
          <p:nvPr/>
        </p:nvSpPr>
        <p:spPr bwMode="auto">
          <a:xfrm>
            <a:off x="468313" y="4540250"/>
            <a:ext cx="8280400" cy="946150"/>
          </a:xfrm>
          <a:prstGeom prst="rect">
            <a:avLst/>
          </a:prstGeom>
          <a:noFill/>
          <a:ln w="9525">
            <a:noFill/>
            <a:miter lim="800000"/>
            <a:headEnd/>
            <a:tailEnd/>
          </a:ln>
          <a:effectLst/>
        </p:spPr>
        <p:txBody>
          <a:bodyPr>
            <a:spAutoFit/>
          </a:bodyPr>
          <a:lstStyle/>
          <a:p>
            <a:pPr>
              <a:spcBef>
                <a:spcPct val="50000"/>
              </a:spcBef>
            </a:pPr>
            <a:r>
              <a:rPr kumimoji="1" lang="zh-CN" altLang="en-US" sz="2800" b="1">
                <a:latin typeface="Times New Roman" pitchFamily="18" charset="0"/>
              </a:rPr>
              <a:t>    </a:t>
            </a:r>
            <a:r>
              <a:rPr kumimoji="1" lang="en-US" altLang="zh-CN" sz="2800" b="1">
                <a:latin typeface="Times New Roman" pitchFamily="18" charset="0"/>
              </a:rPr>
              <a:t>Forces always come in pairs - equal and opposite action-reaction force pairs. </a:t>
            </a:r>
          </a:p>
        </p:txBody>
      </p:sp>
      <p:graphicFrame>
        <p:nvGraphicFramePr>
          <p:cNvPr id="192525" name="Object 13"/>
          <p:cNvGraphicFramePr>
            <a:graphicFrameLocks noChangeAspect="1"/>
          </p:cNvGraphicFramePr>
          <p:nvPr/>
        </p:nvGraphicFramePr>
        <p:xfrm>
          <a:off x="2819400" y="2311400"/>
          <a:ext cx="1866900" cy="431800"/>
        </p:xfrm>
        <a:graphic>
          <a:graphicData uri="http://schemas.openxmlformats.org/presentationml/2006/ole">
            <p:oleObj spid="_x0000_s192525" name="公式" r:id="rId3" imgW="1866600" imgH="4316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2515">
                                            <p:txEl>
                                              <p:pRg st="0" end="0"/>
                                            </p:txEl>
                                          </p:spTgt>
                                        </p:tgtEl>
                                        <p:attrNameLst>
                                          <p:attrName>style.visibility</p:attrName>
                                        </p:attrNameLst>
                                      </p:cBhvr>
                                      <p:to>
                                        <p:strVal val="visible"/>
                                      </p:to>
                                    </p:set>
                                    <p:animEffect transition="in" filter="wipe(left)">
                                      <p:cBhvr>
                                        <p:cTn id="7" dur="500"/>
                                        <p:tgtEl>
                                          <p:spTgt spid="1925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2514"/>
                                        </p:tgtEl>
                                        <p:attrNameLst>
                                          <p:attrName>style.visibility</p:attrName>
                                        </p:attrNameLst>
                                      </p:cBhvr>
                                      <p:to>
                                        <p:strVal val="visible"/>
                                      </p:to>
                                    </p:set>
                                    <p:animEffect transition="in" filter="dissolve">
                                      <p:cBhvr>
                                        <p:cTn id="12" dur="500"/>
                                        <p:tgtEl>
                                          <p:spTgt spid="19251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92525"/>
                                        </p:tgtEl>
                                        <p:attrNameLst>
                                          <p:attrName>style.visibility</p:attrName>
                                        </p:attrNameLst>
                                      </p:cBhvr>
                                      <p:to>
                                        <p:strVal val="visible"/>
                                      </p:to>
                                    </p:set>
                                    <p:animEffect transition="in" filter="checkerboard(across)">
                                      <p:cBhvr>
                                        <p:cTn id="17" dur="500"/>
                                        <p:tgtEl>
                                          <p:spTgt spid="19252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2522"/>
                                        </p:tgtEl>
                                        <p:attrNameLst>
                                          <p:attrName>style.visibility</p:attrName>
                                        </p:attrNameLst>
                                      </p:cBhvr>
                                      <p:to>
                                        <p:strVal val="visible"/>
                                      </p:to>
                                    </p:set>
                                    <p:animEffect transition="in" filter="blinds(horizontal)">
                                      <p:cBhvr>
                                        <p:cTn id="22" dur="500"/>
                                        <p:tgtEl>
                                          <p:spTgt spid="1925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2523"/>
                                        </p:tgtEl>
                                        <p:attrNameLst>
                                          <p:attrName>style.visibility</p:attrName>
                                        </p:attrNameLst>
                                      </p:cBhvr>
                                      <p:to>
                                        <p:strVal val="visible"/>
                                      </p:to>
                                    </p:set>
                                    <p:animEffect transition="in" filter="blinds(horizontal)">
                                      <p:cBhvr>
                                        <p:cTn id="27" dur="500"/>
                                        <p:tgtEl>
                                          <p:spTgt spid="192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4" grpId="0" autoUpdateAnimBg="0"/>
      <p:bldP spid="192515" grpId="0" build="p" autoUpdateAnimBg="0"/>
      <p:bldP spid="192522" grpId="0"/>
      <p:bldP spid="1925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3538" name="Group 2"/>
          <p:cNvGrpSpPr>
            <a:grpSpLocks/>
          </p:cNvGrpSpPr>
          <p:nvPr/>
        </p:nvGrpSpPr>
        <p:grpSpPr bwMode="auto">
          <a:xfrm>
            <a:off x="1187450" y="1412875"/>
            <a:ext cx="3352800" cy="2286000"/>
            <a:chOff x="1008" y="2544"/>
            <a:chExt cx="2112" cy="1440"/>
          </a:xfrm>
        </p:grpSpPr>
        <p:sp>
          <p:nvSpPr>
            <p:cNvPr id="193539" name="Rectangle 3"/>
            <p:cNvSpPr>
              <a:spLocks noChangeArrowheads="1"/>
            </p:cNvSpPr>
            <p:nvPr/>
          </p:nvSpPr>
          <p:spPr bwMode="auto">
            <a:xfrm>
              <a:off x="1008" y="2544"/>
              <a:ext cx="2112" cy="1440"/>
            </a:xfrm>
            <a:prstGeom prst="rect">
              <a:avLst/>
            </a:prstGeom>
            <a:solidFill>
              <a:srgbClr val="FFFFFF"/>
            </a:solidFill>
            <a:ln w="9525">
              <a:solidFill>
                <a:srgbClr val="006666"/>
              </a:solidFill>
              <a:miter lim="800000"/>
              <a:headEnd/>
              <a:tailEnd/>
            </a:ln>
            <a:effectLst/>
          </p:spPr>
          <p:txBody>
            <a:bodyPr wrap="none" anchor="ctr"/>
            <a:lstStyle/>
            <a:p>
              <a:endParaRPr lang="zh-CN" altLang="en-US"/>
            </a:p>
          </p:txBody>
        </p:sp>
        <p:sp>
          <p:nvSpPr>
            <p:cNvPr id="193540" name="Rectangle 4" descr="纸莎草纸"/>
            <p:cNvSpPr>
              <a:spLocks noChangeArrowheads="1"/>
            </p:cNvSpPr>
            <p:nvPr/>
          </p:nvSpPr>
          <p:spPr bwMode="auto">
            <a:xfrm>
              <a:off x="1440" y="2784"/>
              <a:ext cx="1104" cy="96"/>
            </a:xfrm>
            <a:prstGeom prst="rect">
              <a:avLst/>
            </a:prstGeom>
            <a:blipFill dpi="0" rotWithShape="0">
              <a:blip r:embed="rId3"/>
              <a:srcRect/>
              <a:tile tx="0" ty="0" sx="100000" sy="100000" flip="none" algn="tl"/>
            </a:blip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FFCC99"/>
              </a:extrusionClr>
            </a:sp3d>
          </p:spPr>
          <p:txBody>
            <a:bodyPr wrap="none" anchor="ctr">
              <a:flatTx/>
            </a:bodyPr>
            <a:lstStyle/>
            <a:p>
              <a:endParaRPr lang="zh-CN" altLang="en-US"/>
            </a:p>
          </p:txBody>
        </p:sp>
        <p:sp>
          <p:nvSpPr>
            <p:cNvPr id="193541" name="Oval 5"/>
            <p:cNvSpPr>
              <a:spLocks noChangeArrowheads="1"/>
            </p:cNvSpPr>
            <p:nvPr/>
          </p:nvSpPr>
          <p:spPr bwMode="auto">
            <a:xfrm>
              <a:off x="1968" y="2880"/>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2" name="Oval 6"/>
            <p:cNvSpPr>
              <a:spLocks noChangeArrowheads="1"/>
            </p:cNvSpPr>
            <p:nvPr/>
          </p:nvSpPr>
          <p:spPr bwMode="auto">
            <a:xfrm>
              <a:off x="1968" y="2976"/>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3" name="Oval 7"/>
            <p:cNvSpPr>
              <a:spLocks noChangeArrowheads="1"/>
            </p:cNvSpPr>
            <p:nvPr/>
          </p:nvSpPr>
          <p:spPr bwMode="auto">
            <a:xfrm>
              <a:off x="1968" y="3072"/>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4" name="Oval 8"/>
            <p:cNvSpPr>
              <a:spLocks noChangeArrowheads="1"/>
            </p:cNvSpPr>
            <p:nvPr/>
          </p:nvSpPr>
          <p:spPr bwMode="auto">
            <a:xfrm>
              <a:off x="1968" y="3168"/>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5" name="Oval 9"/>
            <p:cNvSpPr>
              <a:spLocks noChangeArrowheads="1"/>
            </p:cNvSpPr>
            <p:nvPr/>
          </p:nvSpPr>
          <p:spPr bwMode="auto">
            <a:xfrm>
              <a:off x="1968" y="3264"/>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6" name="Oval 10"/>
            <p:cNvSpPr>
              <a:spLocks noChangeArrowheads="1"/>
            </p:cNvSpPr>
            <p:nvPr/>
          </p:nvSpPr>
          <p:spPr bwMode="auto">
            <a:xfrm>
              <a:off x="1968" y="3360"/>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7" name="Oval 11"/>
            <p:cNvSpPr>
              <a:spLocks noChangeArrowheads="1"/>
            </p:cNvSpPr>
            <p:nvPr/>
          </p:nvSpPr>
          <p:spPr bwMode="auto">
            <a:xfrm>
              <a:off x="1968" y="3456"/>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48" name="AutoShape 12" descr="白色大理石"/>
            <p:cNvSpPr>
              <a:spLocks noChangeArrowheads="1"/>
            </p:cNvSpPr>
            <p:nvPr/>
          </p:nvSpPr>
          <p:spPr bwMode="auto">
            <a:xfrm flipV="1">
              <a:off x="1776" y="3552"/>
              <a:ext cx="432" cy="288"/>
            </a:xfrm>
            <a:custGeom>
              <a:avLst/>
              <a:gdLst>
                <a:gd name="G0" fmla="+- 3921 0 0"/>
                <a:gd name="G1" fmla="+- 21600 0 3921"/>
                <a:gd name="G2" fmla="*/ 3921 1 2"/>
                <a:gd name="G3" fmla="+- 21600 0 G2"/>
                <a:gd name="G4" fmla="+/ 3921 21600 2"/>
                <a:gd name="G5" fmla="+/ G1 0 2"/>
                <a:gd name="G6" fmla="*/ 21600 21600 3921"/>
                <a:gd name="G7" fmla="*/ G6 1 2"/>
                <a:gd name="G8" fmla="+- 21600 0 G7"/>
                <a:gd name="G9" fmla="*/ 21600 1 2"/>
                <a:gd name="G10" fmla="+- 3921 0 G9"/>
                <a:gd name="G11" fmla="?: G10 G8 0"/>
                <a:gd name="G12" fmla="?: G10 G7 21600"/>
                <a:gd name="T0" fmla="*/ 19639 w 21600"/>
                <a:gd name="T1" fmla="*/ 10800 h 21600"/>
                <a:gd name="T2" fmla="*/ 10800 w 21600"/>
                <a:gd name="T3" fmla="*/ 21600 h 21600"/>
                <a:gd name="T4" fmla="*/ 1961 w 21600"/>
                <a:gd name="T5" fmla="*/ 10800 h 21600"/>
                <a:gd name="T6" fmla="*/ 10800 w 21600"/>
                <a:gd name="T7" fmla="*/ 0 h 21600"/>
                <a:gd name="T8" fmla="*/ 3761 w 21600"/>
                <a:gd name="T9" fmla="*/ 3761 h 21600"/>
                <a:gd name="T10" fmla="*/ 17839 w 21600"/>
                <a:gd name="T11" fmla="*/ 17839 h 21600"/>
              </a:gdLst>
              <a:ahLst/>
              <a:cxnLst>
                <a:cxn ang="0">
                  <a:pos x="T0" y="T1"/>
                </a:cxn>
                <a:cxn ang="0">
                  <a:pos x="T2" y="T3"/>
                </a:cxn>
                <a:cxn ang="0">
                  <a:pos x="T4" y="T5"/>
                </a:cxn>
                <a:cxn ang="0">
                  <a:pos x="T6" y="T7"/>
                </a:cxn>
              </a:cxnLst>
              <a:rect l="T8" t="T9" r="T10" b="T11"/>
              <a:pathLst>
                <a:path w="21600" h="21600">
                  <a:moveTo>
                    <a:pt x="0" y="0"/>
                  </a:moveTo>
                  <a:lnTo>
                    <a:pt x="3921" y="21600"/>
                  </a:lnTo>
                  <a:lnTo>
                    <a:pt x="17679" y="21600"/>
                  </a:lnTo>
                  <a:lnTo>
                    <a:pt x="21600" y="0"/>
                  </a:lnTo>
                  <a:close/>
                </a:path>
              </a:pathLst>
            </a:cu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zh-CN" altLang="en-US"/>
            </a:p>
          </p:txBody>
        </p:sp>
        <p:pic>
          <p:nvPicPr>
            <p:cNvPr id="193549" name="Picture 13"/>
            <p:cNvPicPr>
              <a:picLocks noChangeAspect="1" noChangeArrowheads="1"/>
            </p:cNvPicPr>
            <p:nvPr/>
          </p:nvPicPr>
          <p:blipFill>
            <a:blip r:embed="rId5"/>
            <a:srcRect/>
            <a:stretch>
              <a:fillRect/>
            </a:stretch>
          </p:blipFill>
          <p:spPr bwMode="auto">
            <a:xfrm>
              <a:off x="1872" y="3600"/>
              <a:ext cx="292" cy="247"/>
            </a:xfrm>
            <a:prstGeom prst="rect">
              <a:avLst/>
            </a:prstGeom>
            <a:noFill/>
          </p:spPr>
        </p:pic>
      </p:grpSp>
      <p:grpSp>
        <p:nvGrpSpPr>
          <p:cNvPr id="193550" name="Group 14"/>
          <p:cNvGrpSpPr>
            <a:grpSpLocks/>
          </p:cNvGrpSpPr>
          <p:nvPr/>
        </p:nvGrpSpPr>
        <p:grpSpPr bwMode="auto">
          <a:xfrm>
            <a:off x="5580063" y="188913"/>
            <a:ext cx="2514600" cy="5486400"/>
            <a:chOff x="2574" y="501"/>
            <a:chExt cx="1584" cy="3456"/>
          </a:xfrm>
        </p:grpSpPr>
        <p:grpSp>
          <p:nvGrpSpPr>
            <p:cNvPr id="193551" name="Group 15"/>
            <p:cNvGrpSpPr>
              <a:grpSpLocks/>
            </p:cNvGrpSpPr>
            <p:nvPr/>
          </p:nvGrpSpPr>
          <p:grpSpPr bwMode="auto">
            <a:xfrm>
              <a:off x="2574" y="501"/>
              <a:ext cx="1584" cy="3456"/>
              <a:chOff x="3984" y="528"/>
              <a:chExt cx="1584" cy="3456"/>
            </a:xfrm>
          </p:grpSpPr>
          <p:sp>
            <p:nvSpPr>
              <p:cNvPr id="193552" name="Rectangle 16"/>
              <p:cNvSpPr>
                <a:spLocks noChangeArrowheads="1"/>
              </p:cNvSpPr>
              <p:nvPr/>
            </p:nvSpPr>
            <p:spPr bwMode="auto">
              <a:xfrm>
                <a:off x="3984" y="528"/>
                <a:ext cx="1584" cy="3456"/>
              </a:xfrm>
              <a:prstGeom prst="rect">
                <a:avLst/>
              </a:prstGeom>
              <a:solidFill>
                <a:srgbClr val="FFFFFF"/>
              </a:solidFill>
              <a:ln w="9525">
                <a:solidFill>
                  <a:srgbClr val="006666"/>
                </a:solidFill>
                <a:miter lim="800000"/>
                <a:headEnd/>
                <a:tailEnd/>
              </a:ln>
              <a:effectLst/>
            </p:spPr>
            <p:txBody>
              <a:bodyPr wrap="none" anchor="ctr"/>
              <a:lstStyle/>
              <a:p>
                <a:endParaRPr lang="zh-CN" altLang="en-US"/>
              </a:p>
            </p:txBody>
          </p:sp>
          <p:grpSp>
            <p:nvGrpSpPr>
              <p:cNvPr id="193553" name="Group 17"/>
              <p:cNvGrpSpPr>
                <a:grpSpLocks/>
              </p:cNvGrpSpPr>
              <p:nvPr/>
            </p:nvGrpSpPr>
            <p:grpSpPr bwMode="auto">
              <a:xfrm>
                <a:off x="4224" y="816"/>
                <a:ext cx="1104" cy="1824"/>
                <a:chOff x="4224" y="816"/>
                <a:chExt cx="1104" cy="1824"/>
              </a:xfrm>
            </p:grpSpPr>
            <p:sp>
              <p:nvSpPr>
                <p:cNvPr id="193554" name="Rectangle 18" descr="纸莎草纸"/>
                <p:cNvSpPr>
                  <a:spLocks noChangeArrowheads="1"/>
                </p:cNvSpPr>
                <p:nvPr/>
              </p:nvSpPr>
              <p:spPr bwMode="auto">
                <a:xfrm>
                  <a:off x="4224" y="816"/>
                  <a:ext cx="1104" cy="96"/>
                </a:xfrm>
                <a:prstGeom prst="rect">
                  <a:avLst/>
                </a:prstGeom>
                <a:blipFill dpi="0" rotWithShape="0">
                  <a:blip r:embed="rId3"/>
                  <a:srcRect/>
                  <a:tile tx="0" ty="0" sx="100000" sy="100000" flip="none" algn="tl"/>
                </a:blip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FFCC99"/>
                  </a:extrusionClr>
                </a:sp3d>
              </p:spPr>
              <p:txBody>
                <a:bodyPr wrap="none" anchor="ctr">
                  <a:flatTx/>
                </a:bodyPr>
                <a:lstStyle/>
                <a:p>
                  <a:endParaRPr lang="zh-CN" altLang="en-US"/>
                </a:p>
              </p:txBody>
            </p:sp>
            <p:sp>
              <p:nvSpPr>
                <p:cNvPr id="193555" name="Oval 19"/>
                <p:cNvSpPr>
                  <a:spLocks noChangeArrowheads="1"/>
                </p:cNvSpPr>
                <p:nvPr/>
              </p:nvSpPr>
              <p:spPr bwMode="auto">
                <a:xfrm>
                  <a:off x="4752" y="912"/>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56" name="Oval 20"/>
                <p:cNvSpPr>
                  <a:spLocks noChangeArrowheads="1"/>
                </p:cNvSpPr>
                <p:nvPr/>
              </p:nvSpPr>
              <p:spPr bwMode="auto">
                <a:xfrm>
                  <a:off x="4752" y="1008"/>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57" name="Oval 21"/>
                <p:cNvSpPr>
                  <a:spLocks noChangeArrowheads="1"/>
                </p:cNvSpPr>
                <p:nvPr/>
              </p:nvSpPr>
              <p:spPr bwMode="auto">
                <a:xfrm>
                  <a:off x="4752" y="1104"/>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58" name="Oval 22"/>
                <p:cNvSpPr>
                  <a:spLocks noChangeArrowheads="1"/>
                </p:cNvSpPr>
                <p:nvPr/>
              </p:nvSpPr>
              <p:spPr bwMode="auto">
                <a:xfrm>
                  <a:off x="4752" y="1200"/>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59" name="Oval 23"/>
                <p:cNvSpPr>
                  <a:spLocks noChangeArrowheads="1"/>
                </p:cNvSpPr>
                <p:nvPr/>
              </p:nvSpPr>
              <p:spPr bwMode="auto">
                <a:xfrm>
                  <a:off x="4752" y="1296"/>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60" name="Oval 24"/>
                <p:cNvSpPr>
                  <a:spLocks noChangeArrowheads="1"/>
                </p:cNvSpPr>
                <p:nvPr/>
              </p:nvSpPr>
              <p:spPr bwMode="auto">
                <a:xfrm>
                  <a:off x="4752" y="1392"/>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61" name="Oval 25"/>
                <p:cNvSpPr>
                  <a:spLocks noChangeArrowheads="1"/>
                </p:cNvSpPr>
                <p:nvPr/>
              </p:nvSpPr>
              <p:spPr bwMode="auto">
                <a:xfrm>
                  <a:off x="4752" y="1488"/>
                  <a:ext cx="48" cy="96"/>
                </a:xfrm>
                <a:prstGeom prst="ellipse">
                  <a:avLst/>
                </a:prstGeom>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ln w="9525">
                  <a:solidFill>
                    <a:schemeClr val="tx1"/>
                  </a:solidFill>
                  <a:round/>
                  <a:headEnd/>
                  <a:tailEnd/>
                </a:ln>
                <a:effectLst/>
              </p:spPr>
              <p:txBody>
                <a:bodyPr wrap="none" anchor="ctr"/>
                <a:lstStyle/>
                <a:p>
                  <a:endParaRPr lang="zh-CN" altLang="en-US"/>
                </a:p>
              </p:txBody>
            </p:sp>
            <p:sp>
              <p:nvSpPr>
                <p:cNvPr id="193562" name="AutoShape 26" descr="白色大理石"/>
                <p:cNvSpPr>
                  <a:spLocks noChangeArrowheads="1"/>
                </p:cNvSpPr>
                <p:nvPr/>
              </p:nvSpPr>
              <p:spPr bwMode="auto">
                <a:xfrm flipV="1">
                  <a:off x="4560" y="2345"/>
                  <a:ext cx="432" cy="288"/>
                </a:xfrm>
                <a:custGeom>
                  <a:avLst/>
                  <a:gdLst>
                    <a:gd name="G0" fmla="+- 3921 0 0"/>
                    <a:gd name="G1" fmla="+- 21600 0 3921"/>
                    <a:gd name="G2" fmla="*/ 3921 1 2"/>
                    <a:gd name="G3" fmla="+- 21600 0 G2"/>
                    <a:gd name="G4" fmla="+/ 3921 21600 2"/>
                    <a:gd name="G5" fmla="+/ G1 0 2"/>
                    <a:gd name="G6" fmla="*/ 21600 21600 3921"/>
                    <a:gd name="G7" fmla="*/ G6 1 2"/>
                    <a:gd name="G8" fmla="+- 21600 0 G7"/>
                    <a:gd name="G9" fmla="*/ 21600 1 2"/>
                    <a:gd name="G10" fmla="+- 3921 0 G9"/>
                    <a:gd name="G11" fmla="?: G10 G8 0"/>
                    <a:gd name="G12" fmla="?: G10 G7 21600"/>
                    <a:gd name="T0" fmla="*/ 19639 w 21600"/>
                    <a:gd name="T1" fmla="*/ 10800 h 21600"/>
                    <a:gd name="T2" fmla="*/ 10800 w 21600"/>
                    <a:gd name="T3" fmla="*/ 21600 h 21600"/>
                    <a:gd name="T4" fmla="*/ 1961 w 21600"/>
                    <a:gd name="T5" fmla="*/ 10800 h 21600"/>
                    <a:gd name="T6" fmla="*/ 10800 w 21600"/>
                    <a:gd name="T7" fmla="*/ 0 h 21600"/>
                    <a:gd name="T8" fmla="*/ 3761 w 21600"/>
                    <a:gd name="T9" fmla="*/ 3761 h 21600"/>
                    <a:gd name="T10" fmla="*/ 17839 w 21600"/>
                    <a:gd name="T11" fmla="*/ 17839 h 21600"/>
                  </a:gdLst>
                  <a:ahLst/>
                  <a:cxnLst>
                    <a:cxn ang="0">
                      <a:pos x="T0" y="T1"/>
                    </a:cxn>
                    <a:cxn ang="0">
                      <a:pos x="T2" y="T3"/>
                    </a:cxn>
                    <a:cxn ang="0">
                      <a:pos x="T4" y="T5"/>
                    </a:cxn>
                    <a:cxn ang="0">
                      <a:pos x="T6" y="T7"/>
                    </a:cxn>
                  </a:cxnLst>
                  <a:rect l="T8" t="T9" r="T10" b="T11"/>
                  <a:pathLst>
                    <a:path w="21600" h="21600">
                      <a:moveTo>
                        <a:pt x="0" y="0"/>
                      </a:moveTo>
                      <a:lnTo>
                        <a:pt x="3921" y="21600"/>
                      </a:lnTo>
                      <a:lnTo>
                        <a:pt x="17679" y="21600"/>
                      </a:lnTo>
                      <a:lnTo>
                        <a:pt x="21600" y="0"/>
                      </a:lnTo>
                      <a:close/>
                    </a:path>
                  </a:pathLst>
                </a:custGeom>
                <a:blipFill dpi="0" rotWithShape="0">
                  <a:blip r:embed="rId4"/>
                  <a:srcRect/>
                  <a:tile tx="0" ty="0" sx="100000" sy="100000" flip="none" algn="tl"/>
                </a:blipFill>
                <a:ln w="9525">
                  <a:solidFill>
                    <a:schemeClr val="tx1"/>
                  </a:solidFill>
                  <a:miter lim="800000"/>
                  <a:headEnd/>
                  <a:tailEnd/>
                </a:ln>
                <a:effectLst/>
              </p:spPr>
              <p:txBody>
                <a:bodyPr wrap="none" anchor="ctr"/>
                <a:lstStyle/>
                <a:p>
                  <a:endParaRPr lang="zh-CN" altLang="en-US"/>
                </a:p>
              </p:txBody>
            </p:sp>
            <p:pic>
              <p:nvPicPr>
                <p:cNvPr id="193563" name="Picture 27"/>
                <p:cNvPicPr>
                  <a:picLocks noChangeAspect="1" noChangeArrowheads="1"/>
                </p:cNvPicPr>
                <p:nvPr/>
              </p:nvPicPr>
              <p:blipFill>
                <a:blip r:embed="rId6"/>
                <a:srcRect/>
                <a:stretch>
                  <a:fillRect/>
                </a:stretch>
              </p:blipFill>
              <p:spPr bwMode="auto">
                <a:xfrm>
                  <a:off x="4656" y="2393"/>
                  <a:ext cx="292" cy="247"/>
                </a:xfrm>
                <a:prstGeom prst="rect">
                  <a:avLst/>
                </a:prstGeom>
                <a:noFill/>
              </p:spPr>
            </p:pic>
          </p:grpSp>
        </p:grpSp>
        <p:grpSp>
          <p:nvGrpSpPr>
            <p:cNvPr id="193564" name="Group 28"/>
            <p:cNvGrpSpPr>
              <a:grpSpLocks/>
            </p:cNvGrpSpPr>
            <p:nvPr/>
          </p:nvGrpSpPr>
          <p:grpSpPr bwMode="auto">
            <a:xfrm>
              <a:off x="2971" y="1570"/>
              <a:ext cx="388" cy="336"/>
              <a:chOff x="4393" y="1584"/>
              <a:chExt cx="388" cy="336"/>
            </a:xfrm>
          </p:grpSpPr>
          <p:sp>
            <p:nvSpPr>
              <p:cNvPr id="193565" name="Line 29"/>
              <p:cNvSpPr>
                <a:spLocks noChangeShapeType="1"/>
              </p:cNvSpPr>
              <p:nvPr/>
            </p:nvSpPr>
            <p:spPr bwMode="auto">
              <a:xfrm>
                <a:off x="4781" y="1584"/>
                <a:ext cx="0" cy="336"/>
              </a:xfrm>
              <a:prstGeom prst="line">
                <a:avLst/>
              </a:prstGeom>
              <a:noFill/>
              <a:ln w="19050">
                <a:solidFill>
                  <a:srgbClr val="FF3300"/>
                </a:solidFill>
                <a:round/>
                <a:headEnd/>
                <a:tailEnd type="triangle" w="sm" len="lg"/>
              </a:ln>
              <a:effectLst/>
            </p:spPr>
            <p:txBody>
              <a:bodyPr wrap="none"/>
              <a:lstStyle/>
              <a:p>
                <a:endParaRPr lang="zh-CN" altLang="en-US"/>
              </a:p>
            </p:txBody>
          </p:sp>
          <p:pic>
            <p:nvPicPr>
              <p:cNvPr id="193566" name="Picture 30"/>
              <p:cNvPicPr>
                <a:picLocks noChangeAspect="1" noChangeArrowheads="1"/>
              </p:cNvPicPr>
              <p:nvPr/>
            </p:nvPicPr>
            <p:blipFill>
              <a:blip r:embed="rId7"/>
              <a:srcRect/>
              <a:stretch>
                <a:fillRect/>
              </a:stretch>
            </p:blipFill>
            <p:spPr bwMode="auto">
              <a:xfrm>
                <a:off x="4393" y="1584"/>
                <a:ext cx="311" cy="332"/>
              </a:xfrm>
              <a:prstGeom prst="rect">
                <a:avLst/>
              </a:prstGeom>
              <a:noFill/>
            </p:spPr>
          </p:pic>
        </p:grpSp>
        <p:grpSp>
          <p:nvGrpSpPr>
            <p:cNvPr id="193567" name="Group 31"/>
            <p:cNvGrpSpPr>
              <a:grpSpLocks/>
            </p:cNvGrpSpPr>
            <p:nvPr/>
          </p:nvGrpSpPr>
          <p:grpSpPr bwMode="auto">
            <a:xfrm>
              <a:off x="2958" y="1941"/>
              <a:ext cx="749" cy="1056"/>
              <a:chOff x="4368" y="1968"/>
              <a:chExt cx="749" cy="1056"/>
            </a:xfrm>
          </p:grpSpPr>
          <p:sp>
            <p:nvSpPr>
              <p:cNvPr id="193568" name="Line 32"/>
              <p:cNvSpPr>
                <a:spLocks noChangeShapeType="1"/>
              </p:cNvSpPr>
              <p:nvPr/>
            </p:nvSpPr>
            <p:spPr bwMode="auto">
              <a:xfrm flipV="1">
                <a:off x="4781" y="1968"/>
                <a:ext cx="0" cy="384"/>
              </a:xfrm>
              <a:prstGeom prst="line">
                <a:avLst/>
              </a:prstGeom>
              <a:noFill/>
              <a:ln w="19050">
                <a:solidFill>
                  <a:srgbClr val="FF3300"/>
                </a:solidFill>
                <a:round/>
                <a:headEnd/>
                <a:tailEnd type="triangle" w="sm" len="lg"/>
              </a:ln>
              <a:effectLst/>
            </p:spPr>
            <p:txBody>
              <a:bodyPr wrap="none"/>
              <a:lstStyle/>
              <a:p>
                <a:endParaRPr lang="zh-CN" altLang="en-US"/>
              </a:p>
            </p:txBody>
          </p:sp>
        </p:grpSp>
        <p:grpSp>
          <p:nvGrpSpPr>
            <p:cNvPr id="193569" name="Group 33"/>
            <p:cNvGrpSpPr>
              <a:grpSpLocks/>
            </p:cNvGrpSpPr>
            <p:nvPr/>
          </p:nvGrpSpPr>
          <p:grpSpPr bwMode="auto">
            <a:xfrm>
              <a:off x="2949" y="1955"/>
              <a:ext cx="749" cy="1056"/>
              <a:chOff x="4368" y="1968"/>
              <a:chExt cx="749" cy="1056"/>
            </a:xfrm>
          </p:grpSpPr>
          <p:sp>
            <p:nvSpPr>
              <p:cNvPr id="193570" name="Line 34"/>
              <p:cNvSpPr>
                <a:spLocks noChangeShapeType="1"/>
              </p:cNvSpPr>
              <p:nvPr/>
            </p:nvSpPr>
            <p:spPr bwMode="auto">
              <a:xfrm flipV="1">
                <a:off x="4781" y="1968"/>
                <a:ext cx="0" cy="384"/>
              </a:xfrm>
              <a:prstGeom prst="line">
                <a:avLst/>
              </a:prstGeom>
              <a:noFill/>
              <a:ln w="19050">
                <a:solidFill>
                  <a:srgbClr val="FF3300"/>
                </a:solidFill>
                <a:round/>
                <a:headEnd/>
                <a:tailEnd type="triangle" w="sm" len="lg"/>
              </a:ln>
              <a:effectLst/>
            </p:spPr>
            <p:txBody>
              <a:bodyPr wrap="none"/>
              <a:lstStyle/>
              <a:p>
                <a:endParaRPr lang="zh-CN" altLang="en-US"/>
              </a:p>
            </p:txBody>
          </p:sp>
          <p:sp>
            <p:nvSpPr>
              <p:cNvPr id="193571" name="Line 35"/>
              <p:cNvSpPr>
                <a:spLocks noChangeShapeType="1"/>
              </p:cNvSpPr>
              <p:nvPr/>
            </p:nvSpPr>
            <p:spPr bwMode="auto">
              <a:xfrm>
                <a:off x="4781" y="2640"/>
                <a:ext cx="0" cy="336"/>
              </a:xfrm>
              <a:prstGeom prst="line">
                <a:avLst/>
              </a:prstGeom>
              <a:noFill/>
              <a:ln w="19050">
                <a:solidFill>
                  <a:srgbClr val="0000FF"/>
                </a:solidFill>
                <a:round/>
                <a:headEnd/>
                <a:tailEnd type="triangle" w="sm" len="lg"/>
              </a:ln>
              <a:effectLst/>
            </p:spPr>
            <p:txBody>
              <a:bodyPr wrap="none"/>
              <a:lstStyle/>
              <a:p>
                <a:endParaRPr lang="zh-CN" altLang="en-US"/>
              </a:p>
            </p:txBody>
          </p:sp>
          <p:pic>
            <p:nvPicPr>
              <p:cNvPr id="193572" name="Picture 36"/>
              <p:cNvPicPr>
                <a:picLocks noChangeAspect="1" noChangeArrowheads="1"/>
              </p:cNvPicPr>
              <p:nvPr/>
            </p:nvPicPr>
            <p:blipFill>
              <a:blip r:embed="rId8"/>
              <a:srcRect/>
              <a:stretch>
                <a:fillRect/>
              </a:stretch>
            </p:blipFill>
            <p:spPr bwMode="auto">
              <a:xfrm>
                <a:off x="4368" y="1994"/>
                <a:ext cx="244" cy="332"/>
              </a:xfrm>
              <a:prstGeom prst="rect">
                <a:avLst/>
              </a:prstGeom>
              <a:noFill/>
            </p:spPr>
          </p:pic>
          <p:pic>
            <p:nvPicPr>
              <p:cNvPr id="193573" name="Picture 37"/>
              <p:cNvPicPr>
                <a:picLocks noChangeAspect="1" noChangeArrowheads="1"/>
              </p:cNvPicPr>
              <p:nvPr/>
            </p:nvPicPr>
            <p:blipFill>
              <a:blip r:embed="rId9"/>
              <a:srcRect/>
              <a:stretch>
                <a:fillRect/>
              </a:stretch>
            </p:blipFill>
            <p:spPr bwMode="auto">
              <a:xfrm>
                <a:off x="4848" y="2688"/>
                <a:ext cx="269" cy="336"/>
              </a:xfrm>
              <a:prstGeom prst="rect">
                <a:avLst/>
              </a:prstGeom>
              <a:noFill/>
            </p:spPr>
          </p:pic>
        </p:grpSp>
        <p:grpSp>
          <p:nvGrpSpPr>
            <p:cNvPr id="193574" name="Group 38"/>
            <p:cNvGrpSpPr>
              <a:grpSpLocks/>
            </p:cNvGrpSpPr>
            <p:nvPr/>
          </p:nvGrpSpPr>
          <p:grpSpPr bwMode="auto">
            <a:xfrm>
              <a:off x="2653" y="3022"/>
              <a:ext cx="1488" cy="768"/>
              <a:chOff x="4032" y="3120"/>
              <a:chExt cx="1488" cy="768"/>
            </a:xfrm>
          </p:grpSpPr>
          <p:sp>
            <p:nvSpPr>
              <p:cNvPr id="193575" name="Freeform 39"/>
              <p:cNvSpPr>
                <a:spLocks/>
              </p:cNvSpPr>
              <p:nvPr/>
            </p:nvSpPr>
            <p:spPr bwMode="auto">
              <a:xfrm>
                <a:off x="4032" y="3504"/>
                <a:ext cx="1488" cy="144"/>
              </a:xfrm>
              <a:custGeom>
                <a:avLst/>
                <a:gdLst/>
                <a:ahLst/>
                <a:cxnLst>
                  <a:cxn ang="0">
                    <a:pos x="0" y="144"/>
                  </a:cxn>
                  <a:cxn ang="0">
                    <a:pos x="672" y="0"/>
                  </a:cxn>
                  <a:cxn ang="0">
                    <a:pos x="1392" y="144"/>
                  </a:cxn>
                </a:cxnLst>
                <a:rect l="0" t="0" r="r" b="b"/>
                <a:pathLst>
                  <a:path w="1392" h="144">
                    <a:moveTo>
                      <a:pt x="0" y="144"/>
                    </a:moveTo>
                    <a:cubicBezTo>
                      <a:pt x="220" y="72"/>
                      <a:pt x="440" y="0"/>
                      <a:pt x="672" y="0"/>
                    </a:cubicBezTo>
                    <a:cubicBezTo>
                      <a:pt x="904" y="0"/>
                      <a:pt x="1148" y="72"/>
                      <a:pt x="1392" y="144"/>
                    </a:cubicBezTo>
                  </a:path>
                </a:pathLst>
              </a:custGeom>
              <a:noFill/>
              <a:ln w="76200">
                <a:solidFill>
                  <a:schemeClr val="tx1"/>
                </a:solidFill>
                <a:round/>
                <a:headEnd/>
                <a:tailEnd/>
              </a:ln>
              <a:effectLst/>
            </p:spPr>
            <p:txBody>
              <a:bodyPr wrap="none"/>
              <a:lstStyle/>
              <a:p>
                <a:endParaRPr lang="zh-CN" altLang="en-US"/>
              </a:p>
            </p:txBody>
          </p:sp>
          <p:sp>
            <p:nvSpPr>
              <p:cNvPr id="193576" name="Line 40"/>
              <p:cNvSpPr>
                <a:spLocks noChangeShapeType="1"/>
              </p:cNvSpPr>
              <p:nvPr/>
            </p:nvSpPr>
            <p:spPr bwMode="auto">
              <a:xfrm flipV="1">
                <a:off x="4781" y="3216"/>
                <a:ext cx="0" cy="384"/>
              </a:xfrm>
              <a:prstGeom prst="line">
                <a:avLst/>
              </a:prstGeom>
              <a:noFill/>
              <a:ln w="19050">
                <a:solidFill>
                  <a:srgbClr val="0000FF"/>
                </a:solidFill>
                <a:round/>
                <a:headEnd/>
                <a:tailEnd type="triangle" w="sm" len="lg"/>
              </a:ln>
              <a:effectLst/>
            </p:spPr>
            <p:txBody>
              <a:bodyPr wrap="none"/>
              <a:lstStyle/>
              <a:p>
                <a:endParaRPr lang="zh-CN" altLang="en-US"/>
              </a:p>
            </p:txBody>
          </p:sp>
          <p:pic>
            <p:nvPicPr>
              <p:cNvPr id="193577" name="Picture 41"/>
              <p:cNvPicPr>
                <a:picLocks noChangeAspect="1" noChangeArrowheads="1"/>
              </p:cNvPicPr>
              <p:nvPr/>
            </p:nvPicPr>
            <p:blipFill>
              <a:blip r:embed="rId10"/>
              <a:srcRect/>
              <a:stretch>
                <a:fillRect/>
              </a:stretch>
            </p:blipFill>
            <p:spPr bwMode="auto">
              <a:xfrm>
                <a:off x="4800" y="3120"/>
                <a:ext cx="359" cy="336"/>
              </a:xfrm>
              <a:prstGeom prst="rect">
                <a:avLst/>
              </a:prstGeom>
              <a:noFill/>
            </p:spPr>
          </p:pic>
          <p:sp>
            <p:nvSpPr>
              <p:cNvPr id="193578" name="Text Box 42"/>
              <p:cNvSpPr txBox="1">
                <a:spLocks noChangeArrowheads="1"/>
              </p:cNvSpPr>
              <p:nvPr/>
            </p:nvSpPr>
            <p:spPr bwMode="auto">
              <a:xfrm>
                <a:off x="4512" y="3561"/>
                <a:ext cx="816" cy="327"/>
              </a:xfrm>
              <a:prstGeom prst="rect">
                <a:avLst/>
              </a:prstGeom>
              <a:noFill/>
              <a:ln w="9525">
                <a:noFill/>
                <a:miter lim="800000"/>
                <a:headEnd/>
                <a:tailEnd/>
              </a:ln>
              <a:effectLst/>
            </p:spPr>
            <p:txBody>
              <a:bodyPr lIns="91424" tIns="45712" rIns="91424" bIns="45712">
                <a:spAutoFit/>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93538"/>
                                        </p:tgtEl>
                                        <p:attrNameLst>
                                          <p:attrName>style.visibility</p:attrName>
                                        </p:attrNameLst>
                                      </p:cBhvr>
                                      <p:to>
                                        <p:strVal val="visible"/>
                                      </p:to>
                                    </p:set>
                                    <p:animEffect transition="in" filter="box(out)">
                                      <p:cBhvr>
                                        <p:cTn id="7" dur="500"/>
                                        <p:tgtEl>
                                          <p:spTgt spid="19353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3550"/>
                                        </p:tgtEl>
                                        <p:attrNameLst>
                                          <p:attrName>style.visibility</p:attrName>
                                        </p:attrNameLst>
                                      </p:cBhvr>
                                      <p:to>
                                        <p:strVal val="visible"/>
                                      </p:to>
                                    </p:set>
                                    <p:animEffect transition="in" filter="blinds(horizontal)">
                                      <p:cBhvr>
                                        <p:cTn id="12" dur="500"/>
                                        <p:tgtEl>
                                          <p:spTgt spid="193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457200"/>
            <a:ext cx="7772400" cy="609600"/>
          </a:xfrm>
        </p:spPr>
        <p:txBody>
          <a:bodyPr/>
          <a:lstStyle/>
          <a:p>
            <a:pPr eaLnBrk="1" hangingPunct="1"/>
            <a:r>
              <a:rPr lang="en-US" altLang="zh-CN" smtClean="0">
                <a:solidFill>
                  <a:srgbClr val="FF9933"/>
                </a:solidFill>
              </a:rPr>
              <a:t>Sample Problems</a:t>
            </a:r>
          </a:p>
        </p:txBody>
      </p:sp>
      <p:sp>
        <p:nvSpPr>
          <p:cNvPr id="19459" name="Rectangle 3"/>
          <p:cNvSpPr>
            <a:spLocks noGrp="1" noChangeArrowheads="1"/>
          </p:cNvSpPr>
          <p:nvPr>
            <p:ph type="body" idx="1"/>
          </p:nvPr>
        </p:nvSpPr>
        <p:spPr>
          <a:xfrm>
            <a:off x="609600" y="1295400"/>
            <a:ext cx="8001000" cy="5105400"/>
          </a:xfrm>
        </p:spPr>
        <p:txBody>
          <a:bodyPr/>
          <a:lstStyle/>
          <a:p>
            <a:pPr marL="609600" indent="-609600" eaLnBrk="1" hangingPunct="1">
              <a:buFontTx/>
              <a:buAutoNum type="arabicPeriod"/>
              <a:defRPr/>
            </a:pPr>
            <a:r>
              <a:rPr lang="en-US" altLang="zh-CN" sz="2800" b="1" dirty="0"/>
              <a:t>You’re riding a unicorn at 25 m/s and come to a uniform stop at a red light 20 m away.  What’s your acceleration?</a:t>
            </a:r>
            <a:br>
              <a:rPr lang="en-US" altLang="zh-CN" sz="2800" b="1" dirty="0"/>
            </a:br>
            <a:r>
              <a:rPr lang="en-US" altLang="zh-CN" sz="2800" b="1" dirty="0"/>
              <a:t>  </a:t>
            </a:r>
          </a:p>
          <a:p>
            <a:pPr marL="609600" indent="-609600" eaLnBrk="1" hangingPunct="1">
              <a:buFontTx/>
              <a:buAutoNum type="arabicPeriod"/>
              <a:defRPr/>
            </a:pPr>
            <a:r>
              <a:rPr lang="en-US" altLang="zh-CN" sz="2800" b="1" dirty="0"/>
              <a:t>A brick is dropped from 100 m up.  Find its impact velocity and air time.</a:t>
            </a:r>
          </a:p>
          <a:p>
            <a:pPr marL="609600" indent="-609600" eaLnBrk="1" hangingPunct="1">
              <a:buFontTx/>
              <a:buAutoNum type="arabicPeriod"/>
              <a:defRPr/>
            </a:pPr>
            <a:endParaRPr lang="en-US" altLang="zh-CN" sz="2800" b="1" dirty="0"/>
          </a:p>
          <a:p>
            <a:pPr marL="609600" indent="-609600" eaLnBrk="1" hangingPunct="1">
              <a:buFontTx/>
              <a:buAutoNum type="arabicPeriod"/>
              <a:defRPr/>
            </a:pPr>
            <a:r>
              <a:rPr lang="en-US" altLang="zh-CN" sz="2800" b="1" dirty="0"/>
              <a:t>An arrow is shot straight up from a pit 12 m below ground at 38 m/s.</a:t>
            </a:r>
          </a:p>
          <a:p>
            <a:pPr marL="990600" lvl="1" indent="-533400" eaLnBrk="1" hangingPunct="1">
              <a:buFontTx/>
              <a:buAutoNum type="alphaLcPeriod"/>
              <a:defRPr/>
            </a:pPr>
            <a:r>
              <a:rPr lang="en-US" altLang="zh-CN" sz="2400" b="1" dirty="0"/>
              <a:t>Find its max height above ground.</a:t>
            </a:r>
          </a:p>
          <a:p>
            <a:pPr marL="990600" lvl="1" indent="-533400" eaLnBrk="1" hangingPunct="1">
              <a:buFontTx/>
              <a:buAutoNum type="alphaLcPeriod"/>
              <a:defRPr/>
            </a:pPr>
            <a:r>
              <a:rPr lang="en-US" altLang="zh-CN" sz="2400" b="1" dirty="0"/>
              <a:t>At what times is it at ground level? </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228600"/>
            <a:ext cx="7772400" cy="685800"/>
          </a:xfrm>
        </p:spPr>
        <p:txBody>
          <a:bodyPr/>
          <a:lstStyle/>
          <a:p>
            <a:pPr eaLnBrk="1" hangingPunct="1">
              <a:defRPr/>
            </a:pPr>
            <a:r>
              <a:rPr lang="en-US" altLang="zh-CN" dirty="0">
                <a:solidFill>
                  <a:schemeClr val="tx1"/>
                </a:solidFill>
              </a:rPr>
              <a:t>Multi-step Problems</a:t>
            </a:r>
          </a:p>
        </p:txBody>
      </p:sp>
      <p:sp>
        <p:nvSpPr>
          <p:cNvPr id="20483" name="Rectangle 3"/>
          <p:cNvSpPr>
            <a:spLocks noGrp="1" noChangeArrowheads="1"/>
          </p:cNvSpPr>
          <p:nvPr>
            <p:ph type="body" idx="1"/>
          </p:nvPr>
        </p:nvSpPr>
        <p:spPr>
          <a:xfrm>
            <a:off x="685800" y="1219200"/>
            <a:ext cx="7772400" cy="4876800"/>
          </a:xfrm>
        </p:spPr>
        <p:txBody>
          <a:bodyPr/>
          <a:lstStyle/>
          <a:p>
            <a:pPr marL="609600" indent="-609600" eaLnBrk="1" hangingPunct="1">
              <a:lnSpc>
                <a:spcPct val="90000"/>
              </a:lnSpc>
              <a:buFontTx/>
              <a:buAutoNum type="arabicPeriod"/>
              <a:defRPr/>
            </a:pPr>
            <a:r>
              <a:rPr lang="en-US" altLang="zh-CN" b="1" dirty="0"/>
              <a:t>How fast should you throw a kumquat straight down from 40 m up so that its impact speed would be the same as a mango’s dropped from 60 m?</a:t>
            </a:r>
            <a:br>
              <a:rPr lang="en-US" altLang="zh-CN" b="1" dirty="0"/>
            </a:br>
            <a:r>
              <a:rPr lang="en-US" altLang="zh-CN" b="1" dirty="0"/>
              <a:t/>
            </a:r>
            <a:br>
              <a:rPr lang="en-US" altLang="zh-CN" b="1" dirty="0"/>
            </a:br>
            <a:endParaRPr lang="en-US" altLang="zh-CN" b="1" dirty="0"/>
          </a:p>
          <a:p>
            <a:pPr marL="609600" indent="-609600" eaLnBrk="1" hangingPunct="1">
              <a:lnSpc>
                <a:spcPct val="90000"/>
              </a:lnSpc>
              <a:buFontTx/>
              <a:buAutoNum type="arabicPeriod"/>
              <a:defRPr/>
            </a:pPr>
            <a:r>
              <a:rPr lang="en-US" altLang="zh-CN" b="1" dirty="0"/>
              <a:t>A dune buggy accelerates uniformly at </a:t>
            </a:r>
            <a:br>
              <a:rPr lang="en-US" altLang="zh-CN" b="1" dirty="0"/>
            </a:br>
            <a:r>
              <a:rPr lang="en-US" altLang="zh-CN" b="1" dirty="0"/>
              <a:t>1.5 m/s</a:t>
            </a:r>
            <a:r>
              <a:rPr lang="en-US" altLang="zh-CN" b="1" baseline="30000" dirty="0"/>
              <a:t>2</a:t>
            </a:r>
            <a:r>
              <a:rPr lang="en-US" altLang="zh-CN" b="1" dirty="0"/>
              <a:t> from rest to 22 m/s.  Then the brakes are applied and it stops 2.5 s later.  Find the total distance traveled.  </a:t>
            </a:r>
          </a:p>
        </p:txBody>
      </p:sp>
      <p:sp>
        <p:nvSpPr>
          <p:cNvPr id="151555" name="Rectangle 4"/>
          <p:cNvSpPr>
            <a:spLocks noChangeArrowheads="1"/>
          </p:cNvSpPr>
          <p:nvPr/>
        </p:nvSpPr>
        <p:spPr bwMode="auto">
          <a:xfrm>
            <a:off x="6426200" y="3048000"/>
            <a:ext cx="1905000" cy="685800"/>
          </a:xfrm>
          <a:prstGeom prst="rect">
            <a:avLst/>
          </a:prstGeom>
          <a:noFill/>
          <a:ln w="9525">
            <a:solidFill>
              <a:schemeClr val="tx1"/>
            </a:solidFill>
            <a:miter lim="800000"/>
            <a:headEnd/>
            <a:tailEnd/>
          </a:ln>
        </p:spPr>
        <p:txBody>
          <a:bodyPr wrap="none" anchor="ctr"/>
          <a:lstStyle/>
          <a:p>
            <a:pPr algn="ctr"/>
            <a:endParaRPr lang="zh-CN" altLang="en-US"/>
          </a:p>
        </p:txBody>
      </p:sp>
      <p:sp>
        <p:nvSpPr>
          <p:cNvPr id="151556" name="Rectangle 5"/>
          <p:cNvSpPr>
            <a:spLocks noChangeArrowheads="1"/>
          </p:cNvSpPr>
          <p:nvPr/>
        </p:nvSpPr>
        <p:spPr bwMode="auto">
          <a:xfrm>
            <a:off x="6438900" y="5867400"/>
            <a:ext cx="1905000" cy="685800"/>
          </a:xfrm>
          <a:prstGeom prst="rect">
            <a:avLst/>
          </a:prstGeom>
          <a:noFill/>
          <a:ln w="9525">
            <a:solidFill>
              <a:schemeClr val="tx1"/>
            </a:solidFill>
            <a:miter lim="800000"/>
            <a:headEnd/>
            <a:tailEnd/>
          </a:ln>
        </p:spPr>
        <p:txBody>
          <a:bodyPr wrap="none" anchor="ctr"/>
          <a:lstStyle/>
          <a:p>
            <a:pPr algn="ctr"/>
            <a:endParaRPr lang="zh-CN" altLang="en-US"/>
          </a:p>
        </p:txBody>
      </p:sp>
      <p:sp>
        <p:nvSpPr>
          <p:cNvPr id="20486" name="Text Box 6"/>
          <p:cNvSpPr txBox="1">
            <a:spLocks noChangeArrowheads="1"/>
          </p:cNvSpPr>
          <p:nvPr/>
        </p:nvSpPr>
        <p:spPr bwMode="auto">
          <a:xfrm>
            <a:off x="6553200" y="3136900"/>
            <a:ext cx="1752600" cy="457200"/>
          </a:xfrm>
          <a:prstGeom prst="rect">
            <a:avLst/>
          </a:prstGeom>
          <a:noFill/>
          <a:ln w="9525">
            <a:noFill/>
            <a:miter lim="800000"/>
            <a:headEnd/>
            <a:tailEnd/>
          </a:ln>
        </p:spPr>
        <p:txBody>
          <a:bodyPr>
            <a:spAutoFit/>
          </a:bodyPr>
          <a:lstStyle/>
          <a:p>
            <a:pPr algn="ctr">
              <a:spcBef>
                <a:spcPct val="50000"/>
              </a:spcBef>
            </a:pPr>
            <a:r>
              <a:rPr lang="en-US" altLang="zh-CN" sz="2400">
                <a:solidFill>
                  <a:srgbClr val="FF0000"/>
                </a:solidFill>
                <a:latin typeface="Times New Roman" pitchFamily="18" charset="0"/>
              </a:rPr>
              <a:t>19.8 m/s</a:t>
            </a:r>
          </a:p>
        </p:txBody>
      </p:sp>
      <p:sp>
        <p:nvSpPr>
          <p:cNvPr id="20487" name="Text Box 7"/>
          <p:cNvSpPr txBox="1">
            <a:spLocks noChangeArrowheads="1"/>
          </p:cNvSpPr>
          <p:nvPr/>
        </p:nvSpPr>
        <p:spPr bwMode="auto">
          <a:xfrm>
            <a:off x="6553200" y="6019800"/>
            <a:ext cx="1828800" cy="457200"/>
          </a:xfrm>
          <a:prstGeom prst="rect">
            <a:avLst/>
          </a:prstGeom>
          <a:noFill/>
          <a:ln w="9525">
            <a:noFill/>
            <a:miter lim="800000"/>
            <a:headEnd/>
            <a:tailEnd/>
          </a:ln>
        </p:spPr>
        <p:txBody>
          <a:bodyPr>
            <a:spAutoFit/>
          </a:bodyPr>
          <a:lstStyle/>
          <a:p>
            <a:pPr algn="ctr">
              <a:spcBef>
                <a:spcPct val="50000"/>
              </a:spcBef>
            </a:pPr>
            <a:r>
              <a:rPr lang="en-US" altLang="zh-CN" sz="2400">
                <a:solidFill>
                  <a:srgbClr val="FF0000"/>
                </a:solidFill>
                <a:latin typeface="Times New Roman" pitchFamily="18" charset="0"/>
              </a:rPr>
              <a:t> 188.83 m</a:t>
            </a:r>
          </a:p>
        </p:txBody>
      </p:sp>
      <p:sp>
        <p:nvSpPr>
          <p:cNvPr id="151559" name="Text Box 8"/>
          <p:cNvSpPr txBox="1">
            <a:spLocks noChangeArrowheads="1"/>
          </p:cNvSpPr>
          <p:nvPr/>
        </p:nvSpPr>
        <p:spPr bwMode="auto">
          <a:xfrm>
            <a:off x="5257800" y="3124200"/>
            <a:ext cx="2286000" cy="457200"/>
          </a:xfrm>
          <a:prstGeom prst="rect">
            <a:avLst/>
          </a:prstGeom>
          <a:noFill/>
          <a:ln w="9525">
            <a:noFill/>
            <a:miter lim="800000"/>
            <a:headEnd/>
            <a:tailEnd/>
          </a:ln>
        </p:spPr>
        <p:txBody>
          <a:bodyPr>
            <a:spAutoFit/>
          </a:bodyPr>
          <a:lstStyle/>
          <a:p>
            <a:pPr algn="ctr">
              <a:spcBef>
                <a:spcPct val="50000"/>
              </a:spcBef>
            </a:pPr>
            <a:r>
              <a:rPr lang="en-US" altLang="zh-CN" sz="2400" i="1">
                <a:latin typeface="Times New Roman" pitchFamily="18" charset="0"/>
              </a:rPr>
              <a:t>Answer:  </a:t>
            </a:r>
          </a:p>
        </p:txBody>
      </p:sp>
      <p:sp>
        <p:nvSpPr>
          <p:cNvPr id="151560" name="Text Box 9"/>
          <p:cNvSpPr txBox="1">
            <a:spLocks noChangeArrowheads="1"/>
          </p:cNvSpPr>
          <p:nvPr/>
        </p:nvSpPr>
        <p:spPr bwMode="auto">
          <a:xfrm>
            <a:off x="5257800" y="6019800"/>
            <a:ext cx="2286000" cy="457200"/>
          </a:xfrm>
          <a:prstGeom prst="rect">
            <a:avLst/>
          </a:prstGeom>
          <a:noFill/>
          <a:ln w="9525">
            <a:noFill/>
            <a:miter lim="800000"/>
            <a:headEnd/>
            <a:tailEnd/>
          </a:ln>
        </p:spPr>
        <p:txBody>
          <a:bodyPr>
            <a:spAutoFit/>
          </a:bodyPr>
          <a:lstStyle/>
          <a:p>
            <a:pPr algn="ctr">
              <a:spcBef>
                <a:spcPct val="50000"/>
              </a:spcBef>
            </a:pPr>
            <a:r>
              <a:rPr lang="en-US" altLang="zh-CN" sz="2400" i="1">
                <a:latin typeface="Times New Roman" pitchFamily="18" charset="0"/>
              </a:rPr>
              <a:t>Answer: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additive="base">
                                        <p:cTn id="7" dur="500" fill="hold"/>
                                        <p:tgtEl>
                                          <p:spTgt spid="20486"/>
                                        </p:tgtEl>
                                        <p:attrNameLst>
                                          <p:attrName>ppt_x</p:attrName>
                                        </p:attrNameLst>
                                      </p:cBhvr>
                                      <p:tavLst>
                                        <p:tav tm="0">
                                          <p:val>
                                            <p:strVal val="#ppt_x"/>
                                          </p:val>
                                        </p:tav>
                                        <p:tav tm="100000">
                                          <p:val>
                                            <p:strVal val="#ppt_x"/>
                                          </p:val>
                                        </p:tav>
                                      </p:tavLst>
                                    </p:anim>
                                    <p:anim calcmode="lin" valueType="num">
                                      <p:cBhvr additive="base">
                                        <p:cTn id="8" dur="500" fill="hold"/>
                                        <p:tgtEl>
                                          <p:spTgt spid="2048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ricochet.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7"/>
                                        </p:tgtEl>
                                        <p:attrNameLst>
                                          <p:attrName>style.visibility</p:attrName>
                                        </p:attrNameLst>
                                      </p:cBhvr>
                                      <p:to>
                                        <p:strVal val="visible"/>
                                      </p:to>
                                    </p:set>
                                    <p:anim calcmode="lin" valueType="num">
                                      <p:cBhvr additive="base">
                                        <p:cTn id="13" dur="500" fill="hold"/>
                                        <p:tgtEl>
                                          <p:spTgt spid="20487"/>
                                        </p:tgtEl>
                                        <p:attrNameLst>
                                          <p:attrName>ppt_x</p:attrName>
                                        </p:attrNameLst>
                                      </p:cBhvr>
                                      <p:tavLst>
                                        <p:tav tm="0">
                                          <p:val>
                                            <p:strVal val="0-#ppt_w/2"/>
                                          </p:val>
                                        </p:tav>
                                        <p:tav tm="100000">
                                          <p:val>
                                            <p:strVal val="#ppt_x"/>
                                          </p:val>
                                        </p:tav>
                                      </p:tavLst>
                                    </p:anim>
                                    <p:anim calcmode="lin" valueType="num">
                                      <p:cBhvr additive="base">
                                        <p:cTn id="14" dur="500" fill="hold"/>
                                        <p:tgtEl>
                                          <p:spTgt spid="2048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ricoch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utoUpdateAnimBg="0"/>
      <p:bldP spid="20487"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4800600" y="152400"/>
            <a:ext cx="4114800" cy="685800"/>
          </a:xfrm>
        </p:spPr>
        <p:txBody>
          <a:bodyPr/>
          <a:lstStyle/>
          <a:p>
            <a:pPr eaLnBrk="1" hangingPunct="1"/>
            <a:r>
              <a:rPr lang="en-US" altLang="zh-CN" sz="3600" smtClean="0">
                <a:solidFill>
                  <a:srgbClr val="FF9933"/>
                </a:solidFill>
              </a:rPr>
              <a:t>Graphing !</a:t>
            </a:r>
          </a:p>
        </p:txBody>
      </p:sp>
      <p:grpSp>
        <p:nvGrpSpPr>
          <p:cNvPr id="152578" name="Group 16"/>
          <p:cNvGrpSpPr>
            <a:grpSpLocks/>
          </p:cNvGrpSpPr>
          <p:nvPr/>
        </p:nvGrpSpPr>
        <p:grpSpPr bwMode="auto">
          <a:xfrm>
            <a:off x="381000" y="0"/>
            <a:ext cx="8763000" cy="3733800"/>
            <a:chOff x="240" y="384"/>
            <a:chExt cx="5520" cy="2352"/>
          </a:xfrm>
        </p:grpSpPr>
        <p:sp>
          <p:nvSpPr>
            <p:cNvPr id="152581" name="Line 4"/>
            <p:cNvSpPr>
              <a:spLocks noChangeShapeType="1"/>
            </p:cNvSpPr>
            <p:nvPr/>
          </p:nvSpPr>
          <p:spPr bwMode="auto">
            <a:xfrm>
              <a:off x="336" y="768"/>
              <a:ext cx="0" cy="1968"/>
            </a:xfrm>
            <a:prstGeom prst="line">
              <a:avLst/>
            </a:prstGeom>
            <a:noFill/>
            <a:ln w="28575">
              <a:solidFill>
                <a:schemeClr val="tx1"/>
              </a:solidFill>
              <a:round/>
              <a:headEnd type="triangle" w="med" len="med"/>
              <a:tailEnd/>
            </a:ln>
          </p:spPr>
          <p:txBody>
            <a:bodyPr wrap="none"/>
            <a:lstStyle/>
            <a:p>
              <a:endParaRPr lang="zh-CN" altLang="en-US"/>
            </a:p>
          </p:txBody>
        </p:sp>
        <p:sp>
          <p:nvSpPr>
            <p:cNvPr id="152582" name="Line 5"/>
            <p:cNvSpPr>
              <a:spLocks noChangeShapeType="1"/>
            </p:cNvSpPr>
            <p:nvPr/>
          </p:nvSpPr>
          <p:spPr bwMode="auto">
            <a:xfrm>
              <a:off x="336" y="1728"/>
              <a:ext cx="4992" cy="0"/>
            </a:xfrm>
            <a:prstGeom prst="line">
              <a:avLst/>
            </a:prstGeom>
            <a:noFill/>
            <a:ln w="28575">
              <a:solidFill>
                <a:schemeClr val="tx1"/>
              </a:solidFill>
              <a:round/>
              <a:headEnd/>
              <a:tailEnd type="triangle" w="med" len="med"/>
            </a:ln>
          </p:spPr>
          <p:txBody>
            <a:bodyPr wrap="none"/>
            <a:lstStyle/>
            <a:p>
              <a:endParaRPr lang="zh-CN" altLang="en-US"/>
            </a:p>
          </p:txBody>
        </p:sp>
        <p:sp>
          <p:nvSpPr>
            <p:cNvPr id="152583" name="Text Box 6"/>
            <p:cNvSpPr txBox="1">
              <a:spLocks noChangeArrowheads="1"/>
            </p:cNvSpPr>
            <p:nvPr/>
          </p:nvSpPr>
          <p:spPr bwMode="auto">
            <a:xfrm>
              <a:off x="240" y="384"/>
              <a:ext cx="432"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x</a:t>
              </a:r>
            </a:p>
          </p:txBody>
        </p:sp>
        <p:sp>
          <p:nvSpPr>
            <p:cNvPr id="152584" name="Text Box 7"/>
            <p:cNvSpPr txBox="1">
              <a:spLocks noChangeArrowheads="1"/>
            </p:cNvSpPr>
            <p:nvPr/>
          </p:nvSpPr>
          <p:spPr bwMode="auto">
            <a:xfrm>
              <a:off x="5328" y="1536"/>
              <a:ext cx="432"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t</a:t>
              </a:r>
            </a:p>
          </p:txBody>
        </p:sp>
        <p:sp>
          <p:nvSpPr>
            <p:cNvPr id="152585" name="Line 8"/>
            <p:cNvSpPr>
              <a:spLocks noChangeShapeType="1"/>
            </p:cNvSpPr>
            <p:nvPr/>
          </p:nvSpPr>
          <p:spPr bwMode="auto">
            <a:xfrm flipV="1">
              <a:off x="336" y="1152"/>
              <a:ext cx="1392" cy="576"/>
            </a:xfrm>
            <a:prstGeom prst="line">
              <a:avLst/>
            </a:prstGeom>
            <a:noFill/>
            <a:ln w="38100">
              <a:solidFill>
                <a:srgbClr val="FF0000"/>
              </a:solidFill>
              <a:round/>
              <a:headEnd/>
              <a:tailEnd/>
            </a:ln>
          </p:spPr>
          <p:txBody>
            <a:bodyPr wrap="none"/>
            <a:lstStyle/>
            <a:p>
              <a:endParaRPr lang="zh-CN" altLang="en-US"/>
            </a:p>
          </p:txBody>
        </p:sp>
        <p:sp>
          <p:nvSpPr>
            <p:cNvPr id="152586" name="Line 9"/>
            <p:cNvSpPr>
              <a:spLocks noChangeShapeType="1"/>
            </p:cNvSpPr>
            <p:nvPr/>
          </p:nvSpPr>
          <p:spPr bwMode="auto">
            <a:xfrm>
              <a:off x="1728" y="1152"/>
              <a:ext cx="1488" cy="0"/>
            </a:xfrm>
            <a:prstGeom prst="line">
              <a:avLst/>
            </a:prstGeom>
            <a:noFill/>
            <a:ln w="38100">
              <a:solidFill>
                <a:srgbClr val="008000"/>
              </a:solidFill>
              <a:round/>
              <a:headEnd/>
              <a:tailEnd/>
            </a:ln>
          </p:spPr>
          <p:txBody>
            <a:bodyPr wrap="none"/>
            <a:lstStyle/>
            <a:p>
              <a:endParaRPr lang="zh-CN" altLang="en-US"/>
            </a:p>
          </p:txBody>
        </p:sp>
        <p:sp>
          <p:nvSpPr>
            <p:cNvPr id="152587" name="Line 10"/>
            <p:cNvSpPr>
              <a:spLocks noChangeShapeType="1"/>
            </p:cNvSpPr>
            <p:nvPr/>
          </p:nvSpPr>
          <p:spPr bwMode="auto">
            <a:xfrm>
              <a:off x="3216" y="1152"/>
              <a:ext cx="1296" cy="1584"/>
            </a:xfrm>
            <a:prstGeom prst="line">
              <a:avLst/>
            </a:prstGeom>
            <a:noFill/>
            <a:ln w="38100">
              <a:solidFill>
                <a:srgbClr val="FFFF00"/>
              </a:solidFill>
              <a:round/>
              <a:headEnd/>
              <a:tailEnd/>
            </a:ln>
          </p:spPr>
          <p:txBody>
            <a:bodyPr wrap="none"/>
            <a:lstStyle/>
            <a:p>
              <a:endParaRPr lang="zh-CN" altLang="en-US"/>
            </a:p>
          </p:txBody>
        </p:sp>
        <p:sp>
          <p:nvSpPr>
            <p:cNvPr id="152588" name="Text Box 11"/>
            <p:cNvSpPr txBox="1">
              <a:spLocks noChangeArrowheads="1"/>
            </p:cNvSpPr>
            <p:nvPr/>
          </p:nvSpPr>
          <p:spPr bwMode="auto">
            <a:xfrm>
              <a:off x="816" y="1200"/>
              <a:ext cx="576" cy="327"/>
            </a:xfrm>
            <a:prstGeom prst="rect">
              <a:avLst/>
            </a:prstGeom>
            <a:noFill/>
            <a:ln w="9525">
              <a:noFill/>
              <a:miter lim="800000"/>
              <a:headEnd/>
              <a:tailEnd/>
            </a:ln>
          </p:spPr>
          <p:txBody>
            <a:bodyPr>
              <a:spAutoFit/>
            </a:bodyPr>
            <a:lstStyle/>
            <a:p>
              <a:pPr algn="ctr">
                <a:spcBef>
                  <a:spcPct val="50000"/>
                </a:spcBef>
              </a:pPr>
              <a:r>
                <a:rPr lang="en-US" altLang="zh-CN" sz="2800">
                  <a:solidFill>
                    <a:srgbClr val="FF0000"/>
                  </a:solidFill>
                </a:rPr>
                <a:t>A</a:t>
              </a:r>
            </a:p>
          </p:txBody>
        </p:sp>
        <p:sp>
          <p:nvSpPr>
            <p:cNvPr id="152589" name="Text Box 12"/>
            <p:cNvSpPr txBox="1">
              <a:spLocks noChangeArrowheads="1"/>
            </p:cNvSpPr>
            <p:nvPr/>
          </p:nvSpPr>
          <p:spPr bwMode="auto">
            <a:xfrm>
              <a:off x="2544" y="864"/>
              <a:ext cx="576" cy="327"/>
            </a:xfrm>
            <a:prstGeom prst="rect">
              <a:avLst/>
            </a:prstGeom>
            <a:noFill/>
            <a:ln w="9525">
              <a:noFill/>
              <a:miter lim="800000"/>
              <a:headEnd/>
              <a:tailEnd/>
            </a:ln>
          </p:spPr>
          <p:txBody>
            <a:bodyPr>
              <a:spAutoFit/>
            </a:bodyPr>
            <a:lstStyle/>
            <a:p>
              <a:pPr algn="ctr">
                <a:spcBef>
                  <a:spcPct val="50000"/>
                </a:spcBef>
              </a:pPr>
              <a:r>
                <a:rPr lang="en-US" altLang="zh-CN" sz="2800">
                  <a:solidFill>
                    <a:srgbClr val="008000"/>
                  </a:solidFill>
                </a:rPr>
                <a:t>B</a:t>
              </a:r>
            </a:p>
          </p:txBody>
        </p:sp>
        <p:sp>
          <p:nvSpPr>
            <p:cNvPr id="152590" name="Text Box 13"/>
            <p:cNvSpPr txBox="1">
              <a:spLocks noChangeArrowheads="1"/>
            </p:cNvSpPr>
            <p:nvPr/>
          </p:nvSpPr>
          <p:spPr bwMode="auto">
            <a:xfrm>
              <a:off x="3792" y="2256"/>
              <a:ext cx="576" cy="327"/>
            </a:xfrm>
            <a:prstGeom prst="rect">
              <a:avLst/>
            </a:prstGeom>
            <a:noFill/>
            <a:ln w="9525">
              <a:noFill/>
              <a:miter lim="800000"/>
              <a:headEnd/>
              <a:tailEnd/>
            </a:ln>
          </p:spPr>
          <p:txBody>
            <a:bodyPr>
              <a:spAutoFit/>
            </a:bodyPr>
            <a:lstStyle/>
            <a:p>
              <a:pPr algn="ctr">
                <a:spcBef>
                  <a:spcPct val="50000"/>
                </a:spcBef>
              </a:pPr>
              <a:r>
                <a:rPr lang="en-US" altLang="zh-CN" sz="2800">
                  <a:solidFill>
                    <a:srgbClr val="FFFF00"/>
                  </a:solidFill>
                </a:rPr>
                <a:t>C</a:t>
              </a:r>
            </a:p>
          </p:txBody>
        </p:sp>
      </p:grpSp>
      <p:sp>
        <p:nvSpPr>
          <p:cNvPr id="152579" name="Text Box 15"/>
          <p:cNvSpPr txBox="1">
            <a:spLocks noChangeArrowheads="1"/>
          </p:cNvSpPr>
          <p:nvPr/>
        </p:nvSpPr>
        <p:spPr bwMode="auto">
          <a:xfrm>
            <a:off x="228600" y="3962400"/>
            <a:ext cx="8534400" cy="2655888"/>
          </a:xfrm>
          <a:prstGeom prst="rect">
            <a:avLst/>
          </a:prstGeom>
          <a:noFill/>
          <a:ln w="9525">
            <a:noFill/>
            <a:miter lim="800000"/>
            <a:headEnd/>
            <a:tailEnd/>
          </a:ln>
        </p:spPr>
        <p:txBody>
          <a:bodyPr>
            <a:spAutoFit/>
          </a:bodyPr>
          <a:lstStyle/>
          <a:p>
            <a:pPr>
              <a:spcBef>
                <a:spcPct val="50000"/>
              </a:spcBef>
            </a:pPr>
            <a:r>
              <a:rPr lang="en-US" altLang="zh-CN" sz="2800">
                <a:solidFill>
                  <a:srgbClr val="FF0000"/>
                </a:solidFill>
              </a:rPr>
              <a:t>A … Starts at home (origin) and goes forward slowly</a:t>
            </a:r>
          </a:p>
          <a:p>
            <a:pPr>
              <a:spcBef>
                <a:spcPct val="50000"/>
              </a:spcBef>
            </a:pPr>
            <a:r>
              <a:rPr lang="en-US" altLang="zh-CN" sz="2800">
                <a:solidFill>
                  <a:srgbClr val="008000"/>
                </a:solidFill>
              </a:rPr>
              <a:t>B … Not moving (position remains constant as time 	progresses)</a:t>
            </a:r>
          </a:p>
          <a:p>
            <a:pPr>
              <a:spcBef>
                <a:spcPct val="50000"/>
              </a:spcBef>
            </a:pPr>
            <a:r>
              <a:rPr lang="en-US" altLang="zh-CN" sz="2800">
                <a:solidFill>
                  <a:srgbClr val="FFFF00"/>
                </a:solidFill>
              </a:rPr>
              <a:t>C … Turns around and goes in the other direction </a:t>
            </a:r>
            <a:br>
              <a:rPr lang="en-US" altLang="zh-CN" sz="2800">
                <a:solidFill>
                  <a:srgbClr val="FFFF00"/>
                </a:solidFill>
              </a:rPr>
            </a:br>
            <a:r>
              <a:rPr lang="en-US" altLang="zh-CN" sz="2800">
                <a:solidFill>
                  <a:srgbClr val="FFFF00"/>
                </a:solidFill>
              </a:rPr>
              <a:t>        quickly, passing up home</a:t>
            </a:r>
          </a:p>
        </p:txBody>
      </p:sp>
      <p:sp>
        <p:nvSpPr>
          <p:cNvPr id="152580" name="Text Box 17"/>
          <p:cNvSpPr txBox="1">
            <a:spLocks noChangeArrowheads="1"/>
          </p:cNvSpPr>
          <p:nvPr/>
        </p:nvSpPr>
        <p:spPr bwMode="auto">
          <a:xfrm>
            <a:off x="6553200" y="838200"/>
            <a:ext cx="2286000" cy="457200"/>
          </a:xfrm>
          <a:prstGeom prst="rect">
            <a:avLst/>
          </a:prstGeom>
          <a:noFill/>
          <a:ln w="9525">
            <a:noFill/>
            <a:miter lim="800000"/>
            <a:headEnd/>
            <a:tailEnd/>
          </a:ln>
        </p:spPr>
        <p:txBody>
          <a:bodyPr>
            <a:spAutoFit/>
          </a:bodyPr>
          <a:lstStyle/>
          <a:p>
            <a:pPr algn="ctr">
              <a:spcBef>
                <a:spcPct val="50000"/>
              </a:spcBef>
            </a:pPr>
            <a:r>
              <a:rPr lang="en-US" altLang="zh-CN" sz="2400" b="1">
                <a:latin typeface="Times New Roman" pitchFamily="18" charset="0"/>
              </a:rPr>
              <a:t>1 – D Motion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2579">
                                            <p:txEl>
                                              <p:pRg st="0" end="0"/>
                                            </p:txEl>
                                          </p:spTgt>
                                        </p:tgtEl>
                                        <p:attrNameLst>
                                          <p:attrName>style.visibility</p:attrName>
                                        </p:attrNameLst>
                                      </p:cBhvr>
                                      <p:to>
                                        <p:strVal val="visible"/>
                                      </p:to>
                                    </p:set>
                                    <p:animEffect transition="in" filter="blinds(horizontal)">
                                      <p:cBhvr>
                                        <p:cTn id="7" dur="500"/>
                                        <p:tgtEl>
                                          <p:spTgt spid="1525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2579">
                                            <p:txEl>
                                              <p:pRg st="1" end="1"/>
                                            </p:txEl>
                                          </p:spTgt>
                                        </p:tgtEl>
                                        <p:attrNameLst>
                                          <p:attrName>style.visibility</p:attrName>
                                        </p:attrNameLst>
                                      </p:cBhvr>
                                      <p:to>
                                        <p:strVal val="visible"/>
                                      </p:to>
                                    </p:set>
                                    <p:animEffect transition="in" filter="blinds(horizontal)">
                                      <p:cBhvr>
                                        <p:cTn id="12" dur="500"/>
                                        <p:tgtEl>
                                          <p:spTgt spid="1525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2579">
                                            <p:txEl>
                                              <p:pRg st="2" end="2"/>
                                            </p:txEl>
                                          </p:spTgt>
                                        </p:tgtEl>
                                        <p:attrNameLst>
                                          <p:attrName>style.visibility</p:attrName>
                                        </p:attrNameLst>
                                      </p:cBhvr>
                                      <p:to>
                                        <p:strVal val="visible"/>
                                      </p:to>
                                    </p:set>
                                    <p:animEffect transition="in" filter="blinds(horizontal)">
                                      <p:cBhvr>
                                        <p:cTn id="17" dur="500"/>
                                        <p:tgtEl>
                                          <p:spTgt spid="1525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410200" y="228600"/>
            <a:ext cx="3733800" cy="1143000"/>
          </a:xfrm>
        </p:spPr>
        <p:txBody>
          <a:bodyPr/>
          <a:lstStyle/>
          <a:p>
            <a:pPr eaLnBrk="1" hangingPunct="1"/>
            <a:r>
              <a:rPr lang="en-US" altLang="zh-CN" sz="4000" smtClean="0">
                <a:solidFill>
                  <a:srgbClr val="FF9933"/>
                </a:solidFill>
              </a:rPr>
              <a:t>Graphing w/ Acceleration</a:t>
            </a:r>
          </a:p>
        </p:txBody>
      </p:sp>
      <p:sp>
        <p:nvSpPr>
          <p:cNvPr id="153602" name="Text Box 6"/>
          <p:cNvSpPr txBox="1">
            <a:spLocks noChangeArrowheads="1"/>
          </p:cNvSpPr>
          <p:nvPr/>
        </p:nvSpPr>
        <p:spPr bwMode="auto">
          <a:xfrm>
            <a:off x="381000" y="0"/>
            <a:ext cx="685800" cy="519113"/>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x</a:t>
            </a:r>
          </a:p>
        </p:txBody>
      </p:sp>
      <p:sp>
        <p:nvSpPr>
          <p:cNvPr id="153603" name="Text Box 21"/>
          <p:cNvSpPr txBox="1">
            <a:spLocks noChangeArrowheads="1"/>
          </p:cNvSpPr>
          <p:nvPr/>
        </p:nvSpPr>
        <p:spPr bwMode="auto">
          <a:xfrm>
            <a:off x="134938" y="3810000"/>
            <a:ext cx="8932862" cy="2640013"/>
          </a:xfrm>
          <a:prstGeom prst="rect">
            <a:avLst/>
          </a:prstGeom>
          <a:noFill/>
          <a:ln w="9525">
            <a:noFill/>
            <a:miter lim="800000"/>
            <a:headEnd/>
            <a:tailEnd/>
          </a:ln>
        </p:spPr>
        <p:txBody>
          <a:bodyPr>
            <a:spAutoFit/>
          </a:bodyPr>
          <a:lstStyle/>
          <a:p>
            <a:pPr>
              <a:spcBef>
                <a:spcPct val="50000"/>
              </a:spcBef>
            </a:pPr>
            <a:r>
              <a:rPr lang="en-US" altLang="zh-CN" sz="2600">
                <a:latin typeface="Times New Roman" pitchFamily="18" charset="0"/>
              </a:rPr>
              <a:t>A … </a:t>
            </a:r>
            <a:r>
              <a:rPr lang="en-US" altLang="zh-CN" sz="2400"/>
              <a:t>Start from rest south of home; increase speed gradually</a:t>
            </a:r>
          </a:p>
          <a:p>
            <a:pPr>
              <a:spcBef>
                <a:spcPct val="50000"/>
              </a:spcBef>
            </a:pPr>
            <a:r>
              <a:rPr lang="en-US" altLang="zh-CN" sz="2600">
                <a:latin typeface="Times New Roman" pitchFamily="18" charset="0"/>
              </a:rPr>
              <a:t>B … </a:t>
            </a:r>
            <a:r>
              <a:rPr lang="en-US" altLang="zh-CN" sz="2400"/>
              <a:t>Pass home; gradually slow to a stop (still moving north)</a:t>
            </a:r>
          </a:p>
          <a:p>
            <a:pPr>
              <a:spcBef>
                <a:spcPct val="50000"/>
              </a:spcBef>
            </a:pPr>
            <a:r>
              <a:rPr lang="en-US" altLang="zh-CN" sz="2600">
                <a:latin typeface="Times New Roman" pitchFamily="18" charset="0"/>
              </a:rPr>
              <a:t>C … </a:t>
            </a:r>
            <a:r>
              <a:rPr lang="en-US" altLang="zh-CN" sz="2400"/>
              <a:t>Turn around; gradually speed back up again heading south</a:t>
            </a:r>
          </a:p>
          <a:p>
            <a:pPr>
              <a:spcBef>
                <a:spcPct val="50000"/>
              </a:spcBef>
            </a:pPr>
            <a:r>
              <a:rPr lang="en-US" altLang="zh-CN" sz="2600">
                <a:latin typeface="Times New Roman" pitchFamily="18" charset="0"/>
              </a:rPr>
              <a:t>D … </a:t>
            </a:r>
            <a:r>
              <a:rPr lang="en-US" altLang="zh-CN" sz="2400"/>
              <a:t>Continue heading south; gradually slow to a stop near the    </a:t>
            </a:r>
            <a:br>
              <a:rPr lang="en-US" altLang="zh-CN" sz="2400"/>
            </a:br>
            <a:r>
              <a:rPr lang="en-US" altLang="zh-CN" sz="2400"/>
              <a:t>         starting point</a:t>
            </a:r>
          </a:p>
        </p:txBody>
      </p:sp>
      <p:sp>
        <p:nvSpPr>
          <p:cNvPr id="153604" name="Line 4"/>
          <p:cNvSpPr>
            <a:spLocks noChangeShapeType="1"/>
          </p:cNvSpPr>
          <p:nvPr/>
        </p:nvSpPr>
        <p:spPr bwMode="auto">
          <a:xfrm>
            <a:off x="533400" y="609600"/>
            <a:ext cx="0" cy="3124200"/>
          </a:xfrm>
          <a:prstGeom prst="line">
            <a:avLst/>
          </a:prstGeom>
          <a:noFill/>
          <a:ln w="28575">
            <a:solidFill>
              <a:schemeClr val="tx1"/>
            </a:solidFill>
            <a:round/>
            <a:headEnd type="triangle" w="med" len="med"/>
            <a:tailEnd/>
          </a:ln>
        </p:spPr>
        <p:txBody>
          <a:bodyPr wrap="none"/>
          <a:lstStyle/>
          <a:p>
            <a:endParaRPr lang="zh-CN" altLang="en-US"/>
          </a:p>
        </p:txBody>
      </p:sp>
      <p:sp>
        <p:nvSpPr>
          <p:cNvPr id="153605" name="Line 5"/>
          <p:cNvSpPr>
            <a:spLocks noChangeShapeType="1"/>
          </p:cNvSpPr>
          <p:nvPr/>
        </p:nvSpPr>
        <p:spPr bwMode="auto">
          <a:xfrm>
            <a:off x="533400" y="2133600"/>
            <a:ext cx="7924800" cy="0"/>
          </a:xfrm>
          <a:prstGeom prst="line">
            <a:avLst/>
          </a:prstGeom>
          <a:noFill/>
          <a:ln w="28575">
            <a:solidFill>
              <a:schemeClr val="tx1"/>
            </a:solidFill>
            <a:round/>
            <a:headEnd/>
            <a:tailEnd type="triangle" w="med" len="med"/>
          </a:ln>
        </p:spPr>
        <p:txBody>
          <a:bodyPr wrap="none"/>
          <a:lstStyle/>
          <a:p>
            <a:endParaRPr lang="zh-CN" altLang="en-US"/>
          </a:p>
        </p:txBody>
      </p:sp>
      <p:sp>
        <p:nvSpPr>
          <p:cNvPr id="153606" name="Text Box 7"/>
          <p:cNvSpPr txBox="1">
            <a:spLocks noChangeArrowheads="1"/>
          </p:cNvSpPr>
          <p:nvPr/>
        </p:nvSpPr>
        <p:spPr bwMode="auto">
          <a:xfrm>
            <a:off x="8458200" y="1828800"/>
            <a:ext cx="685800" cy="519113"/>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t</a:t>
            </a:r>
          </a:p>
        </p:txBody>
      </p:sp>
      <p:sp>
        <p:nvSpPr>
          <p:cNvPr id="153607" name="Text Box 11"/>
          <p:cNvSpPr txBox="1">
            <a:spLocks noChangeArrowheads="1"/>
          </p:cNvSpPr>
          <p:nvPr/>
        </p:nvSpPr>
        <p:spPr bwMode="auto">
          <a:xfrm>
            <a:off x="762000" y="2895600"/>
            <a:ext cx="914400" cy="457200"/>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A</a:t>
            </a:r>
          </a:p>
        </p:txBody>
      </p:sp>
      <p:sp>
        <p:nvSpPr>
          <p:cNvPr id="153608" name="Text Box 12"/>
          <p:cNvSpPr txBox="1">
            <a:spLocks noChangeArrowheads="1"/>
          </p:cNvSpPr>
          <p:nvPr/>
        </p:nvSpPr>
        <p:spPr bwMode="auto">
          <a:xfrm>
            <a:off x="2362200" y="1295400"/>
            <a:ext cx="914400" cy="457200"/>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B</a:t>
            </a:r>
          </a:p>
        </p:txBody>
      </p:sp>
      <p:sp>
        <p:nvSpPr>
          <p:cNvPr id="153609" name="Text Box 13"/>
          <p:cNvSpPr txBox="1">
            <a:spLocks noChangeArrowheads="1"/>
          </p:cNvSpPr>
          <p:nvPr/>
        </p:nvSpPr>
        <p:spPr bwMode="auto">
          <a:xfrm>
            <a:off x="4724400" y="1219200"/>
            <a:ext cx="914400" cy="457200"/>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C</a:t>
            </a:r>
          </a:p>
        </p:txBody>
      </p:sp>
      <p:sp>
        <p:nvSpPr>
          <p:cNvPr id="153610" name="Freeform 20"/>
          <p:cNvSpPr>
            <a:spLocks/>
          </p:cNvSpPr>
          <p:nvPr/>
        </p:nvSpPr>
        <p:spPr bwMode="auto">
          <a:xfrm>
            <a:off x="541338" y="1108075"/>
            <a:ext cx="7405687" cy="2060575"/>
          </a:xfrm>
          <a:custGeom>
            <a:avLst/>
            <a:gdLst>
              <a:gd name="T0" fmla="*/ 0 w 4665"/>
              <a:gd name="T1" fmla="*/ 1152 h 1298"/>
              <a:gd name="T2" fmla="*/ 349 w 4665"/>
              <a:gd name="T3" fmla="*/ 1127 h 1298"/>
              <a:gd name="T4" fmla="*/ 616 w 4665"/>
              <a:gd name="T5" fmla="*/ 1071 h 1298"/>
              <a:gd name="T6" fmla="*/ 722 w 4665"/>
              <a:gd name="T7" fmla="*/ 1014 h 1298"/>
              <a:gd name="T8" fmla="*/ 916 w 4665"/>
              <a:gd name="T9" fmla="*/ 892 h 1298"/>
              <a:gd name="T10" fmla="*/ 957 w 4665"/>
              <a:gd name="T11" fmla="*/ 852 h 1298"/>
              <a:gd name="T12" fmla="*/ 973 w 4665"/>
              <a:gd name="T13" fmla="*/ 827 h 1298"/>
              <a:gd name="T14" fmla="*/ 998 w 4665"/>
              <a:gd name="T15" fmla="*/ 811 h 1298"/>
              <a:gd name="T16" fmla="*/ 1136 w 4665"/>
              <a:gd name="T17" fmla="*/ 689 h 1298"/>
              <a:gd name="T18" fmla="*/ 1225 w 4665"/>
              <a:gd name="T19" fmla="*/ 559 h 1298"/>
              <a:gd name="T20" fmla="*/ 1306 w 4665"/>
              <a:gd name="T21" fmla="*/ 454 h 1298"/>
              <a:gd name="T22" fmla="*/ 1598 w 4665"/>
              <a:gd name="T23" fmla="*/ 154 h 1298"/>
              <a:gd name="T24" fmla="*/ 1695 w 4665"/>
              <a:gd name="T25" fmla="*/ 97 h 1298"/>
              <a:gd name="T26" fmla="*/ 1793 w 4665"/>
              <a:gd name="T27" fmla="*/ 56 h 1298"/>
              <a:gd name="T28" fmla="*/ 1987 w 4665"/>
              <a:gd name="T29" fmla="*/ 0 h 1298"/>
              <a:gd name="T30" fmla="*/ 2239 w 4665"/>
              <a:gd name="T31" fmla="*/ 8 h 1298"/>
              <a:gd name="T32" fmla="*/ 2401 w 4665"/>
              <a:gd name="T33" fmla="*/ 65 h 1298"/>
              <a:gd name="T34" fmla="*/ 2442 w 4665"/>
              <a:gd name="T35" fmla="*/ 97 h 1298"/>
              <a:gd name="T36" fmla="*/ 2490 w 4665"/>
              <a:gd name="T37" fmla="*/ 121 h 1298"/>
              <a:gd name="T38" fmla="*/ 2555 w 4665"/>
              <a:gd name="T39" fmla="*/ 178 h 1298"/>
              <a:gd name="T40" fmla="*/ 2596 w 4665"/>
              <a:gd name="T41" fmla="*/ 211 h 1298"/>
              <a:gd name="T42" fmla="*/ 2644 w 4665"/>
              <a:gd name="T43" fmla="*/ 243 h 1298"/>
              <a:gd name="T44" fmla="*/ 2766 w 4665"/>
              <a:gd name="T45" fmla="*/ 365 h 1298"/>
              <a:gd name="T46" fmla="*/ 2799 w 4665"/>
              <a:gd name="T47" fmla="*/ 413 h 1298"/>
              <a:gd name="T48" fmla="*/ 2831 w 4665"/>
              <a:gd name="T49" fmla="*/ 454 h 1298"/>
              <a:gd name="T50" fmla="*/ 2864 w 4665"/>
              <a:gd name="T51" fmla="*/ 495 h 1298"/>
              <a:gd name="T52" fmla="*/ 2872 w 4665"/>
              <a:gd name="T53" fmla="*/ 519 h 1298"/>
              <a:gd name="T54" fmla="*/ 2896 w 4665"/>
              <a:gd name="T55" fmla="*/ 551 h 1298"/>
              <a:gd name="T56" fmla="*/ 2937 w 4665"/>
              <a:gd name="T57" fmla="*/ 624 h 1298"/>
              <a:gd name="T58" fmla="*/ 2993 w 4665"/>
              <a:gd name="T59" fmla="*/ 714 h 1298"/>
              <a:gd name="T60" fmla="*/ 3058 w 4665"/>
              <a:gd name="T61" fmla="*/ 795 h 1298"/>
              <a:gd name="T62" fmla="*/ 3204 w 4665"/>
              <a:gd name="T63" fmla="*/ 949 h 1298"/>
              <a:gd name="T64" fmla="*/ 3269 w 4665"/>
              <a:gd name="T65" fmla="*/ 1006 h 1298"/>
              <a:gd name="T66" fmla="*/ 3318 w 4665"/>
              <a:gd name="T67" fmla="*/ 1022 h 1298"/>
              <a:gd name="T68" fmla="*/ 3594 w 4665"/>
              <a:gd name="T69" fmla="*/ 1119 h 1298"/>
              <a:gd name="T70" fmla="*/ 3732 w 4665"/>
              <a:gd name="T71" fmla="*/ 1168 h 1298"/>
              <a:gd name="T72" fmla="*/ 4121 w 4665"/>
              <a:gd name="T73" fmla="*/ 1241 h 1298"/>
              <a:gd name="T74" fmla="*/ 4470 w 4665"/>
              <a:gd name="T75" fmla="*/ 1265 h 1298"/>
              <a:gd name="T76" fmla="*/ 4665 w 4665"/>
              <a:gd name="T77" fmla="*/ 1298 h 12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665"/>
              <a:gd name="T118" fmla="*/ 0 h 1298"/>
              <a:gd name="T119" fmla="*/ 4665 w 4665"/>
              <a:gd name="T120" fmla="*/ 1298 h 12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28575" cmpd="sng">
            <a:solidFill>
              <a:schemeClr val="tx2"/>
            </a:solidFill>
            <a:round/>
            <a:headEnd/>
            <a:tailEnd/>
          </a:ln>
        </p:spPr>
        <p:txBody>
          <a:bodyPr wrap="none"/>
          <a:lstStyle/>
          <a:p>
            <a:endParaRPr lang="zh-CN" altLang="en-US"/>
          </a:p>
        </p:txBody>
      </p:sp>
      <p:sp>
        <p:nvSpPr>
          <p:cNvPr id="153611" name="Text Box 22"/>
          <p:cNvSpPr txBox="1">
            <a:spLocks noChangeArrowheads="1"/>
          </p:cNvSpPr>
          <p:nvPr/>
        </p:nvSpPr>
        <p:spPr bwMode="auto">
          <a:xfrm>
            <a:off x="5943600" y="2895600"/>
            <a:ext cx="914400" cy="457200"/>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D</a:t>
            </a:r>
          </a:p>
        </p:txBody>
      </p:sp>
      <p:sp>
        <p:nvSpPr>
          <p:cNvPr id="153612" name="Rectangle 23"/>
          <p:cNvSpPr>
            <a:spLocks noChangeArrowheads="1"/>
          </p:cNvSpPr>
          <p:nvPr/>
        </p:nvSpPr>
        <p:spPr bwMode="auto">
          <a:xfrm>
            <a:off x="7696200" y="3048000"/>
            <a:ext cx="304800" cy="228600"/>
          </a:xfrm>
          <a:prstGeom prst="rect">
            <a:avLst/>
          </a:prstGeom>
          <a:solidFill>
            <a:srgbClr val="333399"/>
          </a:solidFill>
          <a:ln w="9525">
            <a:noFill/>
            <a:miter lim="800000"/>
            <a:headEnd/>
            <a:tailEnd/>
          </a:ln>
        </p:spPr>
        <p:txBody>
          <a:bodyPr wrap="none"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03">
                                            <p:txEl>
                                              <p:pRg st="0" end="0"/>
                                            </p:txEl>
                                          </p:spTgt>
                                        </p:tgtEl>
                                        <p:attrNameLst>
                                          <p:attrName>style.visibility</p:attrName>
                                        </p:attrNameLst>
                                      </p:cBhvr>
                                      <p:to>
                                        <p:strVal val="visible"/>
                                      </p:to>
                                    </p:set>
                                    <p:animEffect transition="in" filter="blinds(horizontal)">
                                      <p:cBhvr>
                                        <p:cTn id="7" dur="500"/>
                                        <p:tgtEl>
                                          <p:spTgt spid="153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03">
                                            <p:txEl>
                                              <p:pRg st="1" end="1"/>
                                            </p:txEl>
                                          </p:spTgt>
                                        </p:tgtEl>
                                        <p:attrNameLst>
                                          <p:attrName>style.visibility</p:attrName>
                                        </p:attrNameLst>
                                      </p:cBhvr>
                                      <p:to>
                                        <p:strVal val="visible"/>
                                      </p:to>
                                    </p:set>
                                    <p:animEffect transition="in" filter="blinds(horizontal)">
                                      <p:cBhvr>
                                        <p:cTn id="12" dur="500"/>
                                        <p:tgtEl>
                                          <p:spTgt spid="1536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03">
                                            <p:txEl>
                                              <p:pRg st="2" end="2"/>
                                            </p:txEl>
                                          </p:spTgt>
                                        </p:tgtEl>
                                        <p:attrNameLst>
                                          <p:attrName>style.visibility</p:attrName>
                                        </p:attrNameLst>
                                      </p:cBhvr>
                                      <p:to>
                                        <p:strVal val="visible"/>
                                      </p:to>
                                    </p:set>
                                    <p:animEffect transition="in" filter="blinds(horizontal)">
                                      <p:cBhvr>
                                        <p:cTn id="17" dur="500"/>
                                        <p:tgtEl>
                                          <p:spTgt spid="1536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3603">
                                            <p:txEl>
                                              <p:pRg st="3" end="3"/>
                                            </p:txEl>
                                          </p:spTgt>
                                        </p:tgtEl>
                                        <p:attrNameLst>
                                          <p:attrName>style.visibility</p:attrName>
                                        </p:attrNameLst>
                                      </p:cBhvr>
                                      <p:to>
                                        <p:strVal val="visible"/>
                                      </p:to>
                                    </p:set>
                                    <p:animEffect transition="in" filter="blinds(horizontal)">
                                      <p:cBhvr>
                                        <p:cTn id="22" dur="500"/>
                                        <p:tgtEl>
                                          <p:spTgt spid="153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019800" y="228600"/>
            <a:ext cx="2971800" cy="1143000"/>
          </a:xfrm>
        </p:spPr>
        <p:txBody>
          <a:bodyPr/>
          <a:lstStyle/>
          <a:p>
            <a:pPr eaLnBrk="1" hangingPunct="1"/>
            <a:r>
              <a:rPr lang="en-US" altLang="zh-CN" smtClean="0">
                <a:solidFill>
                  <a:srgbClr val="FF9933"/>
                </a:solidFill>
              </a:rPr>
              <a:t>Tangent Lines</a:t>
            </a:r>
          </a:p>
        </p:txBody>
      </p:sp>
      <p:sp>
        <p:nvSpPr>
          <p:cNvPr id="154626" name="Line 5"/>
          <p:cNvSpPr>
            <a:spLocks noChangeShapeType="1"/>
          </p:cNvSpPr>
          <p:nvPr/>
        </p:nvSpPr>
        <p:spPr bwMode="auto">
          <a:xfrm>
            <a:off x="533400" y="1752600"/>
            <a:ext cx="7924800" cy="0"/>
          </a:xfrm>
          <a:prstGeom prst="line">
            <a:avLst/>
          </a:prstGeom>
          <a:noFill/>
          <a:ln w="28575">
            <a:solidFill>
              <a:schemeClr val="tx1"/>
            </a:solidFill>
            <a:round/>
            <a:headEnd/>
            <a:tailEnd type="triangle" w="med" len="med"/>
          </a:ln>
        </p:spPr>
        <p:txBody>
          <a:bodyPr wrap="none"/>
          <a:lstStyle/>
          <a:p>
            <a:endParaRPr lang="zh-CN" altLang="en-US"/>
          </a:p>
        </p:txBody>
      </p:sp>
      <p:sp>
        <p:nvSpPr>
          <p:cNvPr id="154627" name="Line 4"/>
          <p:cNvSpPr>
            <a:spLocks noChangeShapeType="1"/>
          </p:cNvSpPr>
          <p:nvPr/>
        </p:nvSpPr>
        <p:spPr bwMode="auto">
          <a:xfrm>
            <a:off x="533400" y="228600"/>
            <a:ext cx="0" cy="3124200"/>
          </a:xfrm>
          <a:prstGeom prst="line">
            <a:avLst/>
          </a:prstGeom>
          <a:noFill/>
          <a:ln w="28575">
            <a:solidFill>
              <a:schemeClr val="tx1"/>
            </a:solidFill>
            <a:round/>
            <a:headEnd type="triangle" w="med" len="med"/>
            <a:tailEnd/>
          </a:ln>
        </p:spPr>
        <p:txBody>
          <a:bodyPr wrap="none"/>
          <a:lstStyle/>
          <a:p>
            <a:endParaRPr lang="zh-CN" altLang="en-US"/>
          </a:p>
        </p:txBody>
      </p:sp>
      <p:sp>
        <p:nvSpPr>
          <p:cNvPr id="154628" name="Text Box 6"/>
          <p:cNvSpPr txBox="1">
            <a:spLocks noChangeArrowheads="1"/>
          </p:cNvSpPr>
          <p:nvPr/>
        </p:nvSpPr>
        <p:spPr bwMode="auto">
          <a:xfrm>
            <a:off x="8458200" y="1447800"/>
            <a:ext cx="685800" cy="519113"/>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t</a:t>
            </a:r>
          </a:p>
        </p:txBody>
      </p:sp>
      <p:sp>
        <p:nvSpPr>
          <p:cNvPr id="154629" name="Freeform 10"/>
          <p:cNvSpPr>
            <a:spLocks/>
          </p:cNvSpPr>
          <p:nvPr/>
        </p:nvSpPr>
        <p:spPr bwMode="auto">
          <a:xfrm>
            <a:off x="541338" y="727075"/>
            <a:ext cx="7405687" cy="2060575"/>
          </a:xfrm>
          <a:custGeom>
            <a:avLst/>
            <a:gdLst>
              <a:gd name="T0" fmla="*/ 0 w 4665"/>
              <a:gd name="T1" fmla="*/ 1152 h 1298"/>
              <a:gd name="T2" fmla="*/ 349 w 4665"/>
              <a:gd name="T3" fmla="*/ 1127 h 1298"/>
              <a:gd name="T4" fmla="*/ 616 w 4665"/>
              <a:gd name="T5" fmla="*/ 1071 h 1298"/>
              <a:gd name="T6" fmla="*/ 722 w 4665"/>
              <a:gd name="T7" fmla="*/ 1014 h 1298"/>
              <a:gd name="T8" fmla="*/ 916 w 4665"/>
              <a:gd name="T9" fmla="*/ 892 h 1298"/>
              <a:gd name="T10" fmla="*/ 957 w 4665"/>
              <a:gd name="T11" fmla="*/ 852 h 1298"/>
              <a:gd name="T12" fmla="*/ 973 w 4665"/>
              <a:gd name="T13" fmla="*/ 827 h 1298"/>
              <a:gd name="T14" fmla="*/ 998 w 4665"/>
              <a:gd name="T15" fmla="*/ 811 h 1298"/>
              <a:gd name="T16" fmla="*/ 1136 w 4665"/>
              <a:gd name="T17" fmla="*/ 689 h 1298"/>
              <a:gd name="T18" fmla="*/ 1225 w 4665"/>
              <a:gd name="T19" fmla="*/ 559 h 1298"/>
              <a:gd name="T20" fmla="*/ 1306 w 4665"/>
              <a:gd name="T21" fmla="*/ 454 h 1298"/>
              <a:gd name="T22" fmla="*/ 1598 w 4665"/>
              <a:gd name="T23" fmla="*/ 154 h 1298"/>
              <a:gd name="T24" fmla="*/ 1695 w 4665"/>
              <a:gd name="T25" fmla="*/ 97 h 1298"/>
              <a:gd name="T26" fmla="*/ 1793 w 4665"/>
              <a:gd name="T27" fmla="*/ 56 h 1298"/>
              <a:gd name="T28" fmla="*/ 1987 w 4665"/>
              <a:gd name="T29" fmla="*/ 0 h 1298"/>
              <a:gd name="T30" fmla="*/ 2239 w 4665"/>
              <a:gd name="T31" fmla="*/ 8 h 1298"/>
              <a:gd name="T32" fmla="*/ 2401 w 4665"/>
              <a:gd name="T33" fmla="*/ 65 h 1298"/>
              <a:gd name="T34" fmla="*/ 2442 w 4665"/>
              <a:gd name="T35" fmla="*/ 97 h 1298"/>
              <a:gd name="T36" fmla="*/ 2490 w 4665"/>
              <a:gd name="T37" fmla="*/ 121 h 1298"/>
              <a:gd name="T38" fmla="*/ 2555 w 4665"/>
              <a:gd name="T39" fmla="*/ 178 h 1298"/>
              <a:gd name="T40" fmla="*/ 2596 w 4665"/>
              <a:gd name="T41" fmla="*/ 211 h 1298"/>
              <a:gd name="T42" fmla="*/ 2644 w 4665"/>
              <a:gd name="T43" fmla="*/ 243 h 1298"/>
              <a:gd name="T44" fmla="*/ 2766 w 4665"/>
              <a:gd name="T45" fmla="*/ 365 h 1298"/>
              <a:gd name="T46" fmla="*/ 2799 w 4665"/>
              <a:gd name="T47" fmla="*/ 413 h 1298"/>
              <a:gd name="T48" fmla="*/ 2831 w 4665"/>
              <a:gd name="T49" fmla="*/ 454 h 1298"/>
              <a:gd name="T50" fmla="*/ 2864 w 4665"/>
              <a:gd name="T51" fmla="*/ 495 h 1298"/>
              <a:gd name="T52" fmla="*/ 2872 w 4665"/>
              <a:gd name="T53" fmla="*/ 519 h 1298"/>
              <a:gd name="T54" fmla="*/ 2896 w 4665"/>
              <a:gd name="T55" fmla="*/ 551 h 1298"/>
              <a:gd name="T56" fmla="*/ 2937 w 4665"/>
              <a:gd name="T57" fmla="*/ 624 h 1298"/>
              <a:gd name="T58" fmla="*/ 2993 w 4665"/>
              <a:gd name="T59" fmla="*/ 714 h 1298"/>
              <a:gd name="T60" fmla="*/ 3058 w 4665"/>
              <a:gd name="T61" fmla="*/ 795 h 1298"/>
              <a:gd name="T62" fmla="*/ 3204 w 4665"/>
              <a:gd name="T63" fmla="*/ 949 h 1298"/>
              <a:gd name="T64" fmla="*/ 3269 w 4665"/>
              <a:gd name="T65" fmla="*/ 1006 h 1298"/>
              <a:gd name="T66" fmla="*/ 3318 w 4665"/>
              <a:gd name="T67" fmla="*/ 1022 h 1298"/>
              <a:gd name="T68" fmla="*/ 3594 w 4665"/>
              <a:gd name="T69" fmla="*/ 1119 h 1298"/>
              <a:gd name="T70" fmla="*/ 3732 w 4665"/>
              <a:gd name="T71" fmla="*/ 1168 h 1298"/>
              <a:gd name="T72" fmla="*/ 4121 w 4665"/>
              <a:gd name="T73" fmla="*/ 1241 h 1298"/>
              <a:gd name="T74" fmla="*/ 4470 w 4665"/>
              <a:gd name="T75" fmla="*/ 1265 h 1298"/>
              <a:gd name="T76" fmla="*/ 4665 w 4665"/>
              <a:gd name="T77" fmla="*/ 1298 h 12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665"/>
              <a:gd name="T118" fmla="*/ 0 h 1298"/>
              <a:gd name="T119" fmla="*/ 4665 w 4665"/>
              <a:gd name="T120" fmla="*/ 1298 h 12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28575" cmpd="sng">
            <a:solidFill>
              <a:schemeClr val="tx2"/>
            </a:solidFill>
            <a:round/>
            <a:headEnd/>
            <a:tailEnd/>
          </a:ln>
        </p:spPr>
        <p:txBody>
          <a:bodyPr wrap="none"/>
          <a:lstStyle/>
          <a:p>
            <a:endParaRPr lang="zh-CN" altLang="en-US"/>
          </a:p>
        </p:txBody>
      </p:sp>
      <p:sp>
        <p:nvSpPr>
          <p:cNvPr id="23564" name="Rectangle 12"/>
          <p:cNvSpPr>
            <a:spLocks noChangeArrowheads="1"/>
          </p:cNvSpPr>
          <p:nvPr/>
        </p:nvSpPr>
        <p:spPr bwMode="auto">
          <a:xfrm>
            <a:off x="7708900" y="2641600"/>
            <a:ext cx="304800" cy="228600"/>
          </a:xfrm>
          <a:prstGeom prst="rect">
            <a:avLst/>
          </a:prstGeom>
          <a:solidFill>
            <a:schemeClr val="bg2">
              <a:lumMod val="75000"/>
              <a:lumOff val="25000"/>
            </a:schemeClr>
          </a:solidFill>
          <a:ln w="9525">
            <a:noFill/>
            <a:miter lim="800000"/>
            <a:headEnd/>
            <a:tailEnd/>
          </a:ln>
          <a:effectLst/>
        </p:spPr>
        <p:txBody>
          <a:bodyPr wrap="none" anchor="ctr"/>
          <a:lstStyle/>
          <a:p>
            <a:pPr algn="ctr">
              <a:defRPr/>
            </a:pPr>
            <a:endParaRPr lang="zh-CN" altLang="en-US"/>
          </a:p>
        </p:txBody>
      </p:sp>
      <p:sp>
        <p:nvSpPr>
          <p:cNvPr id="154631" name="Line 13"/>
          <p:cNvSpPr>
            <a:spLocks noChangeShapeType="1"/>
          </p:cNvSpPr>
          <p:nvPr/>
        </p:nvSpPr>
        <p:spPr bwMode="auto">
          <a:xfrm flipV="1">
            <a:off x="1143000" y="1601788"/>
            <a:ext cx="1658938" cy="1141412"/>
          </a:xfrm>
          <a:prstGeom prst="line">
            <a:avLst/>
          </a:prstGeom>
          <a:noFill/>
          <a:ln w="22225">
            <a:solidFill>
              <a:srgbClr val="FF0000"/>
            </a:solidFill>
            <a:prstDash val="dash"/>
            <a:round/>
            <a:headEnd/>
            <a:tailEnd/>
          </a:ln>
        </p:spPr>
        <p:txBody>
          <a:bodyPr wrap="none"/>
          <a:lstStyle/>
          <a:p>
            <a:endParaRPr lang="zh-CN" altLang="en-US"/>
          </a:p>
        </p:txBody>
      </p:sp>
      <p:sp>
        <p:nvSpPr>
          <p:cNvPr id="154632" name="Line 14"/>
          <p:cNvSpPr>
            <a:spLocks noChangeShapeType="1"/>
          </p:cNvSpPr>
          <p:nvPr/>
        </p:nvSpPr>
        <p:spPr bwMode="auto">
          <a:xfrm>
            <a:off x="3082925" y="708025"/>
            <a:ext cx="1731963" cy="9525"/>
          </a:xfrm>
          <a:prstGeom prst="line">
            <a:avLst/>
          </a:prstGeom>
          <a:noFill/>
          <a:ln w="22225">
            <a:solidFill>
              <a:srgbClr val="FF0000"/>
            </a:solidFill>
            <a:prstDash val="dash"/>
            <a:round/>
            <a:headEnd/>
            <a:tailEnd/>
          </a:ln>
        </p:spPr>
        <p:txBody>
          <a:bodyPr wrap="none"/>
          <a:lstStyle/>
          <a:p>
            <a:endParaRPr lang="zh-CN" altLang="en-US"/>
          </a:p>
        </p:txBody>
      </p:sp>
      <p:sp>
        <p:nvSpPr>
          <p:cNvPr id="154633" name="Line 15"/>
          <p:cNvSpPr>
            <a:spLocks noChangeShapeType="1"/>
          </p:cNvSpPr>
          <p:nvPr/>
        </p:nvSpPr>
        <p:spPr bwMode="auto">
          <a:xfrm>
            <a:off x="5014913" y="1963738"/>
            <a:ext cx="1784350" cy="903287"/>
          </a:xfrm>
          <a:prstGeom prst="line">
            <a:avLst/>
          </a:prstGeom>
          <a:noFill/>
          <a:ln w="22225">
            <a:solidFill>
              <a:srgbClr val="FF0000"/>
            </a:solidFill>
            <a:prstDash val="dash"/>
            <a:round/>
            <a:headEnd/>
            <a:tailEnd/>
          </a:ln>
        </p:spPr>
        <p:txBody>
          <a:bodyPr wrap="none"/>
          <a:lstStyle/>
          <a:p>
            <a:endParaRPr lang="zh-CN" altLang="en-US"/>
          </a:p>
        </p:txBody>
      </p:sp>
      <p:graphicFrame>
        <p:nvGraphicFramePr>
          <p:cNvPr id="23645" name="Group 93"/>
          <p:cNvGraphicFramePr>
            <a:graphicFrameLocks noGrp="1"/>
          </p:cNvGraphicFramePr>
          <p:nvPr/>
        </p:nvGraphicFramePr>
        <p:xfrm>
          <a:off x="228600" y="3657600"/>
          <a:ext cx="4343400" cy="2778125"/>
        </p:xfrm>
        <a:graphic>
          <a:graphicData uri="http://schemas.openxmlformats.org/drawingml/2006/table">
            <a:tbl>
              <a:tblPr/>
              <a:tblGrid>
                <a:gridCol w="2171700"/>
                <a:gridCol w="2171700"/>
              </a:tblGrid>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SLOPE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VELOCITY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3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Positive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Positive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Negative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Negative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3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Zero</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Zero</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3647" name="Group 95"/>
          <p:cNvGraphicFramePr>
            <a:graphicFrameLocks noGrp="1"/>
          </p:cNvGraphicFramePr>
          <p:nvPr/>
        </p:nvGraphicFramePr>
        <p:xfrm>
          <a:off x="5029200" y="3657600"/>
          <a:ext cx="3962400" cy="2778125"/>
        </p:xfrm>
        <a:graphic>
          <a:graphicData uri="http://schemas.openxmlformats.org/drawingml/2006/table">
            <a:tbl>
              <a:tblPr/>
              <a:tblGrid>
                <a:gridCol w="1943100"/>
                <a:gridCol w="2019300"/>
              </a:tblGrid>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SLOPE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SPEED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3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Steep</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Fast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5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Gentle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Slow</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37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Flat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Zero</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4668" name="Text Box 97"/>
          <p:cNvSpPr txBox="1">
            <a:spLocks noChangeArrowheads="1"/>
          </p:cNvSpPr>
          <p:nvPr/>
        </p:nvSpPr>
        <p:spPr bwMode="auto">
          <a:xfrm>
            <a:off x="0" y="228600"/>
            <a:ext cx="457200" cy="519113"/>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 </a:t>
            </a:r>
            <a:r>
              <a:rPr lang="en-US" altLang="zh-CN" sz="2800" i="1">
                <a:latin typeface="Times New Roman" pitchFamily="18" charset="0"/>
              </a:rPr>
              <a:t>x</a:t>
            </a:r>
          </a:p>
        </p:txBody>
      </p:sp>
      <p:sp>
        <p:nvSpPr>
          <p:cNvPr id="154669" name="Rectangle 98"/>
          <p:cNvSpPr>
            <a:spLocks noChangeArrowheads="1"/>
          </p:cNvSpPr>
          <p:nvPr/>
        </p:nvSpPr>
        <p:spPr bwMode="auto">
          <a:xfrm>
            <a:off x="2438400" y="3122613"/>
            <a:ext cx="4716463" cy="519112"/>
          </a:xfrm>
          <a:prstGeom prst="rect">
            <a:avLst/>
          </a:prstGeom>
          <a:noFill/>
          <a:ln w="9525">
            <a:noFill/>
            <a:miter lim="800000"/>
            <a:headEnd/>
            <a:tailEnd/>
          </a:ln>
        </p:spPr>
        <p:txBody>
          <a:bodyPr wrap="none">
            <a:spAutoFit/>
          </a:bodyPr>
          <a:lstStyle/>
          <a:p>
            <a:pPr algn="ctr">
              <a:spcBef>
                <a:spcPct val="50000"/>
              </a:spcBef>
            </a:pPr>
            <a:r>
              <a:rPr lang="en-US" altLang="zh-CN" sz="2800">
                <a:solidFill>
                  <a:srgbClr val="FF6600"/>
                </a:solidFill>
              </a:rPr>
              <a:t>On a position vs. time graph:</a:t>
            </a:r>
          </a:p>
        </p:txBody>
      </p:sp>
      <p:sp>
        <p:nvSpPr>
          <p:cNvPr id="154671" name="Line 14"/>
          <p:cNvSpPr>
            <a:spLocks noChangeShapeType="1"/>
          </p:cNvSpPr>
          <p:nvPr/>
        </p:nvSpPr>
        <p:spPr bwMode="auto">
          <a:xfrm flipV="1">
            <a:off x="723900" y="2505075"/>
            <a:ext cx="762000" cy="85725"/>
          </a:xfrm>
          <a:prstGeom prst="line">
            <a:avLst/>
          </a:prstGeom>
          <a:noFill/>
          <a:ln w="22225">
            <a:solidFill>
              <a:srgbClr val="FF0000"/>
            </a:solidFill>
            <a:prstDash val="dash"/>
            <a:round/>
            <a:headEnd/>
            <a:tailEnd/>
          </a:ln>
        </p:spPr>
        <p:txBody>
          <a:bodyPr wrap="none"/>
          <a:lstStyle/>
          <a:p>
            <a:endParaRPr lang="zh-CN" altLang="en-US"/>
          </a:p>
        </p:txBody>
      </p:sp>
      <p:sp>
        <p:nvSpPr>
          <p:cNvPr id="154672" name="Line 14"/>
          <p:cNvSpPr>
            <a:spLocks noChangeShapeType="1"/>
          </p:cNvSpPr>
          <p:nvPr/>
        </p:nvSpPr>
        <p:spPr bwMode="auto">
          <a:xfrm>
            <a:off x="6553200" y="2676525"/>
            <a:ext cx="838200" cy="85725"/>
          </a:xfrm>
          <a:prstGeom prst="line">
            <a:avLst/>
          </a:prstGeom>
          <a:noFill/>
          <a:ln w="22225">
            <a:solidFill>
              <a:srgbClr val="FF0000"/>
            </a:solidFill>
            <a:prstDash val="dash"/>
            <a:round/>
            <a:headEnd/>
            <a:tailEnd/>
          </a:ln>
        </p:spPr>
        <p:txBody>
          <a:bodyPr wrap="none"/>
          <a:lstStyle/>
          <a:p>
            <a:endParaRPr lang="zh-CN" alt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181600" y="152400"/>
            <a:ext cx="3657600" cy="1143000"/>
          </a:xfrm>
        </p:spPr>
        <p:txBody>
          <a:bodyPr/>
          <a:lstStyle/>
          <a:p>
            <a:pPr eaLnBrk="1" hangingPunct="1"/>
            <a:r>
              <a:rPr lang="en-US" altLang="zh-CN" smtClean="0">
                <a:solidFill>
                  <a:srgbClr val="FF9933"/>
                </a:solidFill>
              </a:rPr>
              <a:t>Increasing &amp; Decreasing</a:t>
            </a:r>
          </a:p>
        </p:txBody>
      </p:sp>
      <p:grpSp>
        <p:nvGrpSpPr>
          <p:cNvPr id="155650" name="Group 3"/>
          <p:cNvGrpSpPr>
            <a:grpSpLocks/>
          </p:cNvGrpSpPr>
          <p:nvPr/>
        </p:nvGrpSpPr>
        <p:grpSpPr bwMode="auto">
          <a:xfrm>
            <a:off x="0" y="228600"/>
            <a:ext cx="9144000" cy="3124200"/>
            <a:chOff x="0" y="144"/>
            <a:chExt cx="5760" cy="1968"/>
          </a:xfrm>
        </p:grpSpPr>
        <p:sp>
          <p:nvSpPr>
            <p:cNvPr id="155656" name="Line 4"/>
            <p:cNvSpPr>
              <a:spLocks noChangeShapeType="1"/>
            </p:cNvSpPr>
            <p:nvPr/>
          </p:nvSpPr>
          <p:spPr bwMode="auto">
            <a:xfrm>
              <a:off x="336" y="1104"/>
              <a:ext cx="4992" cy="0"/>
            </a:xfrm>
            <a:prstGeom prst="line">
              <a:avLst/>
            </a:prstGeom>
            <a:noFill/>
            <a:ln w="28575">
              <a:solidFill>
                <a:schemeClr val="tx1"/>
              </a:solidFill>
              <a:round/>
              <a:headEnd/>
              <a:tailEnd type="triangle" w="med" len="med"/>
            </a:ln>
          </p:spPr>
          <p:txBody>
            <a:bodyPr wrap="none"/>
            <a:lstStyle/>
            <a:p>
              <a:endParaRPr lang="zh-CN" altLang="en-US"/>
            </a:p>
          </p:txBody>
        </p:sp>
        <p:sp>
          <p:nvSpPr>
            <p:cNvPr id="155657" name="Line 5"/>
            <p:cNvSpPr>
              <a:spLocks noChangeShapeType="1"/>
            </p:cNvSpPr>
            <p:nvPr/>
          </p:nvSpPr>
          <p:spPr bwMode="auto">
            <a:xfrm>
              <a:off x="336" y="144"/>
              <a:ext cx="0" cy="1968"/>
            </a:xfrm>
            <a:prstGeom prst="line">
              <a:avLst/>
            </a:prstGeom>
            <a:noFill/>
            <a:ln w="28575">
              <a:solidFill>
                <a:schemeClr val="tx1"/>
              </a:solidFill>
              <a:round/>
              <a:headEnd type="triangle" w="med" len="med"/>
              <a:tailEnd/>
            </a:ln>
          </p:spPr>
          <p:txBody>
            <a:bodyPr wrap="none"/>
            <a:lstStyle/>
            <a:p>
              <a:endParaRPr lang="zh-CN" altLang="en-US"/>
            </a:p>
          </p:txBody>
        </p:sp>
        <p:sp>
          <p:nvSpPr>
            <p:cNvPr id="155658" name="Text Box 6"/>
            <p:cNvSpPr txBox="1">
              <a:spLocks noChangeArrowheads="1"/>
            </p:cNvSpPr>
            <p:nvPr/>
          </p:nvSpPr>
          <p:spPr bwMode="auto">
            <a:xfrm>
              <a:off x="5328" y="912"/>
              <a:ext cx="432"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t</a:t>
              </a:r>
            </a:p>
          </p:txBody>
        </p:sp>
        <p:sp>
          <p:nvSpPr>
            <p:cNvPr id="27655" name="Freeform 7"/>
            <p:cNvSpPr>
              <a:spLocks/>
            </p:cNvSpPr>
            <p:nvPr/>
          </p:nvSpPr>
          <p:spPr bwMode="auto">
            <a:xfrm>
              <a:off x="341" y="458"/>
              <a:ext cx="4665" cy="1298"/>
            </a:xfrm>
            <a:custGeom>
              <a:avLst/>
              <a:gdLst/>
              <a:ahLst/>
              <a:cxnLst>
                <a:cxn ang="0">
                  <a:pos x="0" y="1152"/>
                </a:cxn>
                <a:cxn ang="0">
                  <a:pos x="349" y="1127"/>
                </a:cxn>
                <a:cxn ang="0">
                  <a:pos x="616" y="1071"/>
                </a:cxn>
                <a:cxn ang="0">
                  <a:pos x="722" y="1014"/>
                </a:cxn>
                <a:cxn ang="0">
                  <a:pos x="916" y="892"/>
                </a:cxn>
                <a:cxn ang="0">
                  <a:pos x="957" y="852"/>
                </a:cxn>
                <a:cxn ang="0">
                  <a:pos x="973" y="827"/>
                </a:cxn>
                <a:cxn ang="0">
                  <a:pos x="998" y="811"/>
                </a:cxn>
                <a:cxn ang="0">
                  <a:pos x="1136" y="689"/>
                </a:cxn>
                <a:cxn ang="0">
                  <a:pos x="1225" y="559"/>
                </a:cxn>
                <a:cxn ang="0">
                  <a:pos x="1306" y="454"/>
                </a:cxn>
                <a:cxn ang="0">
                  <a:pos x="1598" y="154"/>
                </a:cxn>
                <a:cxn ang="0">
                  <a:pos x="1695" y="97"/>
                </a:cxn>
                <a:cxn ang="0">
                  <a:pos x="1793" y="56"/>
                </a:cxn>
                <a:cxn ang="0">
                  <a:pos x="1987" y="0"/>
                </a:cxn>
                <a:cxn ang="0">
                  <a:pos x="2239" y="8"/>
                </a:cxn>
                <a:cxn ang="0">
                  <a:pos x="2401" y="65"/>
                </a:cxn>
                <a:cxn ang="0">
                  <a:pos x="2442" y="97"/>
                </a:cxn>
                <a:cxn ang="0">
                  <a:pos x="2490" y="121"/>
                </a:cxn>
                <a:cxn ang="0">
                  <a:pos x="2555" y="178"/>
                </a:cxn>
                <a:cxn ang="0">
                  <a:pos x="2596" y="211"/>
                </a:cxn>
                <a:cxn ang="0">
                  <a:pos x="2644" y="243"/>
                </a:cxn>
                <a:cxn ang="0">
                  <a:pos x="2766" y="365"/>
                </a:cxn>
                <a:cxn ang="0">
                  <a:pos x="2799" y="413"/>
                </a:cxn>
                <a:cxn ang="0">
                  <a:pos x="2831" y="454"/>
                </a:cxn>
                <a:cxn ang="0">
                  <a:pos x="2864" y="495"/>
                </a:cxn>
                <a:cxn ang="0">
                  <a:pos x="2872" y="519"/>
                </a:cxn>
                <a:cxn ang="0">
                  <a:pos x="2896" y="551"/>
                </a:cxn>
                <a:cxn ang="0">
                  <a:pos x="2937" y="624"/>
                </a:cxn>
                <a:cxn ang="0">
                  <a:pos x="2993" y="714"/>
                </a:cxn>
                <a:cxn ang="0">
                  <a:pos x="3058" y="795"/>
                </a:cxn>
                <a:cxn ang="0">
                  <a:pos x="3204" y="949"/>
                </a:cxn>
                <a:cxn ang="0">
                  <a:pos x="3269" y="1006"/>
                </a:cxn>
                <a:cxn ang="0">
                  <a:pos x="3318" y="1022"/>
                </a:cxn>
                <a:cxn ang="0">
                  <a:pos x="3594" y="1119"/>
                </a:cxn>
                <a:cxn ang="0">
                  <a:pos x="3732" y="1168"/>
                </a:cxn>
                <a:cxn ang="0">
                  <a:pos x="4121" y="1241"/>
                </a:cxn>
                <a:cxn ang="0">
                  <a:pos x="4470" y="1265"/>
                </a:cxn>
                <a:cxn ang="0">
                  <a:pos x="4665" y="1298"/>
                </a:cxn>
              </a:cxnLst>
              <a:rect l="0" t="0" r="r" b="b"/>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28575" cmpd="sng">
              <a:solidFill>
                <a:schemeClr val="bg2">
                  <a:lumMod val="75000"/>
                  <a:lumOff val="25000"/>
                </a:schemeClr>
              </a:solidFill>
              <a:round/>
              <a:headEnd/>
              <a:tailEnd/>
            </a:ln>
            <a:effectLst/>
          </p:spPr>
          <p:txBody>
            <a:bodyPr wrap="none"/>
            <a:lstStyle/>
            <a:p>
              <a:pPr algn="ctr">
                <a:defRPr/>
              </a:pPr>
              <a:endParaRPr lang="zh-CN" altLang="en-US"/>
            </a:p>
          </p:txBody>
        </p:sp>
        <p:sp>
          <p:nvSpPr>
            <p:cNvPr id="155660" name="Text Box 8"/>
            <p:cNvSpPr txBox="1">
              <a:spLocks noChangeArrowheads="1"/>
            </p:cNvSpPr>
            <p:nvPr/>
          </p:nvSpPr>
          <p:spPr bwMode="auto">
            <a:xfrm>
              <a:off x="0" y="144"/>
              <a:ext cx="288" cy="327"/>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 </a:t>
              </a:r>
              <a:r>
                <a:rPr lang="en-US" altLang="zh-CN" sz="2800" i="1">
                  <a:latin typeface="Times New Roman" pitchFamily="18" charset="0"/>
                </a:rPr>
                <a:t>x</a:t>
              </a:r>
            </a:p>
          </p:txBody>
        </p:sp>
        <p:sp>
          <p:nvSpPr>
            <p:cNvPr id="27657" name="Rectangle 9"/>
            <p:cNvSpPr>
              <a:spLocks noChangeArrowheads="1"/>
            </p:cNvSpPr>
            <p:nvPr/>
          </p:nvSpPr>
          <p:spPr bwMode="auto">
            <a:xfrm>
              <a:off x="4816" y="1656"/>
              <a:ext cx="192" cy="144"/>
            </a:xfrm>
            <a:prstGeom prst="rect">
              <a:avLst/>
            </a:prstGeom>
            <a:solidFill>
              <a:schemeClr val="bg2">
                <a:lumMod val="75000"/>
                <a:lumOff val="25000"/>
              </a:schemeClr>
            </a:solidFill>
            <a:ln w="9525">
              <a:noFill/>
              <a:miter lim="800000"/>
              <a:headEnd/>
              <a:tailEnd/>
            </a:ln>
            <a:effectLst/>
          </p:spPr>
          <p:txBody>
            <a:bodyPr wrap="none" anchor="ctr"/>
            <a:lstStyle/>
            <a:p>
              <a:pPr algn="ctr">
                <a:defRPr/>
              </a:pPr>
              <a:endParaRPr lang="zh-CN" altLang="en-US"/>
            </a:p>
          </p:txBody>
        </p:sp>
      </p:grpSp>
      <p:sp>
        <p:nvSpPr>
          <p:cNvPr id="155651" name="Freeform 10"/>
          <p:cNvSpPr>
            <a:spLocks/>
          </p:cNvSpPr>
          <p:nvPr/>
        </p:nvSpPr>
        <p:spPr bwMode="auto">
          <a:xfrm>
            <a:off x="541338" y="708025"/>
            <a:ext cx="3335337" cy="1854200"/>
          </a:xfrm>
          <a:custGeom>
            <a:avLst/>
            <a:gdLst>
              <a:gd name="T0" fmla="*/ 0 w 2101"/>
              <a:gd name="T1" fmla="*/ 1168 h 1168"/>
              <a:gd name="T2" fmla="*/ 57 w 2101"/>
              <a:gd name="T3" fmla="*/ 1160 h 1168"/>
              <a:gd name="T4" fmla="*/ 243 w 2101"/>
              <a:gd name="T5" fmla="*/ 1152 h 1168"/>
              <a:gd name="T6" fmla="*/ 292 w 2101"/>
              <a:gd name="T7" fmla="*/ 1136 h 1168"/>
              <a:gd name="T8" fmla="*/ 535 w 2101"/>
              <a:gd name="T9" fmla="*/ 1112 h 1168"/>
              <a:gd name="T10" fmla="*/ 657 w 2101"/>
              <a:gd name="T11" fmla="*/ 1071 h 1168"/>
              <a:gd name="T12" fmla="*/ 681 w 2101"/>
              <a:gd name="T13" fmla="*/ 1055 h 1168"/>
              <a:gd name="T14" fmla="*/ 714 w 2101"/>
              <a:gd name="T15" fmla="*/ 1047 h 1168"/>
              <a:gd name="T16" fmla="*/ 762 w 2101"/>
              <a:gd name="T17" fmla="*/ 1031 h 1168"/>
              <a:gd name="T18" fmla="*/ 795 w 2101"/>
              <a:gd name="T19" fmla="*/ 990 h 1168"/>
              <a:gd name="T20" fmla="*/ 843 w 2101"/>
              <a:gd name="T21" fmla="*/ 974 h 1168"/>
              <a:gd name="T22" fmla="*/ 892 w 2101"/>
              <a:gd name="T23" fmla="*/ 941 h 1168"/>
              <a:gd name="T24" fmla="*/ 957 w 2101"/>
              <a:gd name="T25" fmla="*/ 893 h 1168"/>
              <a:gd name="T26" fmla="*/ 1079 w 2101"/>
              <a:gd name="T27" fmla="*/ 795 h 1168"/>
              <a:gd name="T28" fmla="*/ 1111 w 2101"/>
              <a:gd name="T29" fmla="*/ 747 h 1168"/>
              <a:gd name="T30" fmla="*/ 1144 w 2101"/>
              <a:gd name="T31" fmla="*/ 714 h 1168"/>
              <a:gd name="T32" fmla="*/ 1225 w 2101"/>
              <a:gd name="T33" fmla="*/ 592 h 1168"/>
              <a:gd name="T34" fmla="*/ 1233 w 2101"/>
              <a:gd name="T35" fmla="*/ 568 h 1168"/>
              <a:gd name="T36" fmla="*/ 1257 w 2101"/>
              <a:gd name="T37" fmla="*/ 552 h 1168"/>
              <a:gd name="T38" fmla="*/ 1322 w 2101"/>
              <a:gd name="T39" fmla="*/ 487 h 1168"/>
              <a:gd name="T40" fmla="*/ 1338 w 2101"/>
              <a:gd name="T41" fmla="*/ 463 h 1168"/>
              <a:gd name="T42" fmla="*/ 1355 w 2101"/>
              <a:gd name="T43" fmla="*/ 446 h 1168"/>
              <a:gd name="T44" fmla="*/ 1387 w 2101"/>
              <a:gd name="T45" fmla="*/ 398 h 1168"/>
              <a:gd name="T46" fmla="*/ 1436 w 2101"/>
              <a:gd name="T47" fmla="*/ 308 h 1168"/>
              <a:gd name="T48" fmla="*/ 1525 w 2101"/>
              <a:gd name="T49" fmla="*/ 211 h 1168"/>
              <a:gd name="T50" fmla="*/ 1549 w 2101"/>
              <a:gd name="T51" fmla="*/ 187 h 1168"/>
              <a:gd name="T52" fmla="*/ 1606 w 2101"/>
              <a:gd name="T53" fmla="*/ 171 h 1168"/>
              <a:gd name="T54" fmla="*/ 1647 w 2101"/>
              <a:gd name="T55" fmla="*/ 138 h 1168"/>
              <a:gd name="T56" fmla="*/ 1663 w 2101"/>
              <a:gd name="T57" fmla="*/ 114 h 1168"/>
              <a:gd name="T58" fmla="*/ 1712 w 2101"/>
              <a:gd name="T59" fmla="*/ 98 h 1168"/>
              <a:gd name="T60" fmla="*/ 1785 w 2101"/>
              <a:gd name="T61" fmla="*/ 73 h 1168"/>
              <a:gd name="T62" fmla="*/ 1987 w 2101"/>
              <a:gd name="T63" fmla="*/ 25 h 1168"/>
              <a:gd name="T64" fmla="*/ 2068 w 2101"/>
              <a:gd name="T65" fmla="*/ 8 h 1168"/>
              <a:gd name="T66" fmla="*/ 2101 w 2101"/>
              <a:gd name="T67" fmla="*/ 0 h 116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01"/>
              <a:gd name="T103" fmla="*/ 0 h 1168"/>
              <a:gd name="T104" fmla="*/ 2101 w 2101"/>
              <a:gd name="T105" fmla="*/ 1168 h 116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01" h="1168">
                <a:moveTo>
                  <a:pt x="0" y="1168"/>
                </a:moveTo>
                <a:cubicBezTo>
                  <a:pt x="19" y="1165"/>
                  <a:pt x="38" y="1161"/>
                  <a:pt x="57" y="1160"/>
                </a:cubicBezTo>
                <a:cubicBezTo>
                  <a:pt x="119" y="1156"/>
                  <a:pt x="181" y="1158"/>
                  <a:pt x="243" y="1152"/>
                </a:cubicBezTo>
                <a:cubicBezTo>
                  <a:pt x="260" y="1150"/>
                  <a:pt x="292" y="1136"/>
                  <a:pt x="292" y="1136"/>
                </a:cubicBezTo>
                <a:cubicBezTo>
                  <a:pt x="372" y="1152"/>
                  <a:pt x="455" y="1122"/>
                  <a:pt x="535" y="1112"/>
                </a:cubicBezTo>
                <a:cubicBezTo>
                  <a:pt x="573" y="1100"/>
                  <a:pt x="625" y="1092"/>
                  <a:pt x="657" y="1071"/>
                </a:cubicBezTo>
                <a:cubicBezTo>
                  <a:pt x="665" y="1066"/>
                  <a:pt x="672" y="1059"/>
                  <a:pt x="681" y="1055"/>
                </a:cubicBezTo>
                <a:cubicBezTo>
                  <a:pt x="691" y="1051"/>
                  <a:pt x="703" y="1050"/>
                  <a:pt x="714" y="1047"/>
                </a:cubicBezTo>
                <a:cubicBezTo>
                  <a:pt x="730" y="1042"/>
                  <a:pt x="762" y="1031"/>
                  <a:pt x="762" y="1031"/>
                </a:cubicBezTo>
                <a:cubicBezTo>
                  <a:pt x="774" y="1019"/>
                  <a:pt x="780" y="999"/>
                  <a:pt x="795" y="990"/>
                </a:cubicBezTo>
                <a:cubicBezTo>
                  <a:pt x="809" y="981"/>
                  <a:pt x="843" y="974"/>
                  <a:pt x="843" y="974"/>
                </a:cubicBezTo>
                <a:cubicBezTo>
                  <a:pt x="859" y="963"/>
                  <a:pt x="881" y="957"/>
                  <a:pt x="892" y="941"/>
                </a:cubicBezTo>
                <a:cubicBezTo>
                  <a:pt x="911" y="913"/>
                  <a:pt x="925" y="904"/>
                  <a:pt x="957" y="893"/>
                </a:cubicBezTo>
                <a:cubicBezTo>
                  <a:pt x="998" y="864"/>
                  <a:pt x="1048" y="836"/>
                  <a:pt x="1079" y="795"/>
                </a:cubicBezTo>
                <a:cubicBezTo>
                  <a:pt x="1091" y="780"/>
                  <a:pt x="1098" y="761"/>
                  <a:pt x="1111" y="747"/>
                </a:cubicBezTo>
                <a:cubicBezTo>
                  <a:pt x="1122" y="736"/>
                  <a:pt x="1135" y="726"/>
                  <a:pt x="1144" y="714"/>
                </a:cubicBezTo>
                <a:cubicBezTo>
                  <a:pt x="1171" y="679"/>
                  <a:pt x="1205" y="633"/>
                  <a:pt x="1225" y="592"/>
                </a:cubicBezTo>
                <a:cubicBezTo>
                  <a:pt x="1229" y="584"/>
                  <a:pt x="1228" y="575"/>
                  <a:pt x="1233" y="568"/>
                </a:cubicBezTo>
                <a:cubicBezTo>
                  <a:pt x="1239" y="560"/>
                  <a:pt x="1250" y="558"/>
                  <a:pt x="1257" y="552"/>
                </a:cubicBezTo>
                <a:cubicBezTo>
                  <a:pt x="1283" y="530"/>
                  <a:pt x="1294" y="506"/>
                  <a:pt x="1322" y="487"/>
                </a:cubicBezTo>
                <a:cubicBezTo>
                  <a:pt x="1327" y="479"/>
                  <a:pt x="1332" y="470"/>
                  <a:pt x="1338" y="463"/>
                </a:cubicBezTo>
                <a:cubicBezTo>
                  <a:pt x="1343" y="457"/>
                  <a:pt x="1350" y="452"/>
                  <a:pt x="1355" y="446"/>
                </a:cubicBezTo>
                <a:cubicBezTo>
                  <a:pt x="1367" y="431"/>
                  <a:pt x="1387" y="398"/>
                  <a:pt x="1387" y="398"/>
                </a:cubicBezTo>
                <a:cubicBezTo>
                  <a:pt x="1397" y="367"/>
                  <a:pt x="1413" y="331"/>
                  <a:pt x="1436" y="308"/>
                </a:cubicBezTo>
                <a:cubicBezTo>
                  <a:pt x="1452" y="259"/>
                  <a:pt x="1487" y="242"/>
                  <a:pt x="1525" y="211"/>
                </a:cubicBezTo>
                <a:cubicBezTo>
                  <a:pt x="1534" y="204"/>
                  <a:pt x="1540" y="193"/>
                  <a:pt x="1549" y="187"/>
                </a:cubicBezTo>
                <a:cubicBezTo>
                  <a:pt x="1555" y="183"/>
                  <a:pt x="1602" y="172"/>
                  <a:pt x="1606" y="171"/>
                </a:cubicBezTo>
                <a:cubicBezTo>
                  <a:pt x="1620" y="161"/>
                  <a:pt x="1636" y="152"/>
                  <a:pt x="1647" y="138"/>
                </a:cubicBezTo>
                <a:cubicBezTo>
                  <a:pt x="1653" y="131"/>
                  <a:pt x="1655" y="119"/>
                  <a:pt x="1663" y="114"/>
                </a:cubicBezTo>
                <a:cubicBezTo>
                  <a:pt x="1678" y="105"/>
                  <a:pt x="1696" y="103"/>
                  <a:pt x="1712" y="98"/>
                </a:cubicBezTo>
                <a:cubicBezTo>
                  <a:pt x="1736" y="90"/>
                  <a:pt x="1785" y="73"/>
                  <a:pt x="1785" y="73"/>
                </a:cubicBezTo>
                <a:cubicBezTo>
                  <a:pt x="1850" y="30"/>
                  <a:pt x="1910" y="31"/>
                  <a:pt x="1987" y="25"/>
                </a:cubicBezTo>
                <a:cubicBezTo>
                  <a:pt x="2014" y="19"/>
                  <a:pt x="2041" y="14"/>
                  <a:pt x="2068" y="8"/>
                </a:cubicBezTo>
                <a:cubicBezTo>
                  <a:pt x="2079" y="6"/>
                  <a:pt x="2101" y="0"/>
                  <a:pt x="2101" y="0"/>
                </a:cubicBezTo>
              </a:path>
            </a:pathLst>
          </a:custGeom>
          <a:noFill/>
          <a:ln w="57150" cmpd="sng">
            <a:solidFill>
              <a:srgbClr val="009900"/>
            </a:solidFill>
            <a:round/>
            <a:headEnd/>
            <a:tailEnd/>
          </a:ln>
        </p:spPr>
        <p:txBody>
          <a:bodyPr wrap="none"/>
          <a:lstStyle/>
          <a:p>
            <a:endParaRPr lang="zh-CN" altLang="en-US"/>
          </a:p>
        </p:txBody>
      </p:sp>
      <p:sp>
        <p:nvSpPr>
          <p:cNvPr id="155652" name="Freeform 11"/>
          <p:cNvSpPr>
            <a:spLocks/>
          </p:cNvSpPr>
          <p:nvPr/>
        </p:nvSpPr>
        <p:spPr bwMode="auto">
          <a:xfrm>
            <a:off x="3863975" y="684213"/>
            <a:ext cx="3760788" cy="2033587"/>
          </a:xfrm>
          <a:custGeom>
            <a:avLst/>
            <a:gdLst>
              <a:gd name="T0" fmla="*/ 0 w 2369"/>
              <a:gd name="T1" fmla="*/ 24 h 1281"/>
              <a:gd name="T2" fmla="*/ 236 w 2369"/>
              <a:gd name="T3" fmla="*/ 64 h 1281"/>
              <a:gd name="T4" fmla="*/ 300 w 2369"/>
              <a:gd name="T5" fmla="*/ 105 h 1281"/>
              <a:gd name="T6" fmla="*/ 317 w 2369"/>
              <a:gd name="T7" fmla="*/ 121 h 1281"/>
              <a:gd name="T8" fmla="*/ 365 w 2369"/>
              <a:gd name="T9" fmla="*/ 137 h 1281"/>
              <a:gd name="T10" fmla="*/ 406 w 2369"/>
              <a:gd name="T11" fmla="*/ 161 h 1281"/>
              <a:gd name="T12" fmla="*/ 446 w 2369"/>
              <a:gd name="T13" fmla="*/ 194 h 1281"/>
              <a:gd name="T14" fmla="*/ 601 w 2369"/>
              <a:gd name="T15" fmla="*/ 348 h 1281"/>
              <a:gd name="T16" fmla="*/ 617 w 2369"/>
              <a:gd name="T17" fmla="*/ 397 h 1281"/>
              <a:gd name="T18" fmla="*/ 682 w 2369"/>
              <a:gd name="T19" fmla="*/ 445 h 1281"/>
              <a:gd name="T20" fmla="*/ 747 w 2369"/>
              <a:gd name="T21" fmla="*/ 527 h 1281"/>
              <a:gd name="T22" fmla="*/ 812 w 2369"/>
              <a:gd name="T23" fmla="*/ 640 h 1281"/>
              <a:gd name="T24" fmla="*/ 868 w 2369"/>
              <a:gd name="T25" fmla="*/ 721 h 1281"/>
              <a:gd name="T26" fmla="*/ 901 w 2369"/>
              <a:gd name="T27" fmla="*/ 770 h 1281"/>
              <a:gd name="T28" fmla="*/ 917 w 2369"/>
              <a:gd name="T29" fmla="*/ 794 h 1281"/>
              <a:gd name="T30" fmla="*/ 1104 w 2369"/>
              <a:gd name="T31" fmla="*/ 965 h 1281"/>
              <a:gd name="T32" fmla="*/ 1185 w 2369"/>
              <a:gd name="T33" fmla="*/ 1038 h 1281"/>
              <a:gd name="T34" fmla="*/ 1323 w 2369"/>
              <a:gd name="T35" fmla="*/ 1103 h 1281"/>
              <a:gd name="T36" fmla="*/ 1355 w 2369"/>
              <a:gd name="T37" fmla="*/ 1111 h 1281"/>
              <a:gd name="T38" fmla="*/ 1404 w 2369"/>
              <a:gd name="T39" fmla="*/ 1127 h 1281"/>
              <a:gd name="T40" fmla="*/ 1428 w 2369"/>
              <a:gd name="T41" fmla="*/ 1143 h 1281"/>
              <a:gd name="T42" fmla="*/ 1477 w 2369"/>
              <a:gd name="T43" fmla="*/ 1159 h 1281"/>
              <a:gd name="T44" fmla="*/ 1680 w 2369"/>
              <a:gd name="T45" fmla="*/ 1200 h 1281"/>
              <a:gd name="T46" fmla="*/ 1801 w 2369"/>
              <a:gd name="T47" fmla="*/ 1240 h 1281"/>
              <a:gd name="T48" fmla="*/ 1850 w 2369"/>
              <a:gd name="T49" fmla="*/ 1257 h 1281"/>
              <a:gd name="T50" fmla="*/ 2174 w 2369"/>
              <a:gd name="T51" fmla="*/ 1281 h 1281"/>
              <a:gd name="T52" fmla="*/ 2369 w 2369"/>
              <a:gd name="T53" fmla="*/ 1281 h 128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69"/>
              <a:gd name="T82" fmla="*/ 0 h 1281"/>
              <a:gd name="T83" fmla="*/ 2369 w 2369"/>
              <a:gd name="T84" fmla="*/ 1281 h 128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69" h="1281">
                <a:moveTo>
                  <a:pt x="0" y="24"/>
                </a:moveTo>
                <a:cubicBezTo>
                  <a:pt x="108" y="0"/>
                  <a:pt x="150" y="36"/>
                  <a:pt x="236" y="64"/>
                </a:cubicBezTo>
                <a:cubicBezTo>
                  <a:pt x="255" y="93"/>
                  <a:pt x="268" y="94"/>
                  <a:pt x="300" y="105"/>
                </a:cubicBezTo>
                <a:cubicBezTo>
                  <a:pt x="306" y="110"/>
                  <a:pt x="310" y="118"/>
                  <a:pt x="317" y="121"/>
                </a:cubicBezTo>
                <a:cubicBezTo>
                  <a:pt x="332" y="128"/>
                  <a:pt x="365" y="137"/>
                  <a:pt x="365" y="137"/>
                </a:cubicBezTo>
                <a:cubicBezTo>
                  <a:pt x="415" y="184"/>
                  <a:pt x="346" y="123"/>
                  <a:pt x="406" y="161"/>
                </a:cubicBezTo>
                <a:cubicBezTo>
                  <a:pt x="421" y="170"/>
                  <a:pt x="432" y="184"/>
                  <a:pt x="446" y="194"/>
                </a:cubicBezTo>
                <a:cubicBezTo>
                  <a:pt x="474" y="269"/>
                  <a:pt x="546" y="296"/>
                  <a:pt x="601" y="348"/>
                </a:cubicBezTo>
                <a:cubicBezTo>
                  <a:pt x="606" y="364"/>
                  <a:pt x="603" y="387"/>
                  <a:pt x="617" y="397"/>
                </a:cubicBezTo>
                <a:cubicBezTo>
                  <a:pt x="658" y="424"/>
                  <a:pt x="656" y="419"/>
                  <a:pt x="682" y="445"/>
                </a:cubicBezTo>
                <a:cubicBezTo>
                  <a:pt x="706" y="469"/>
                  <a:pt x="725" y="500"/>
                  <a:pt x="747" y="527"/>
                </a:cubicBezTo>
                <a:cubicBezTo>
                  <a:pt x="775" y="562"/>
                  <a:pt x="780" y="609"/>
                  <a:pt x="812" y="640"/>
                </a:cubicBezTo>
                <a:cubicBezTo>
                  <a:pt x="823" y="672"/>
                  <a:pt x="841" y="703"/>
                  <a:pt x="868" y="721"/>
                </a:cubicBezTo>
                <a:cubicBezTo>
                  <a:pt x="879" y="737"/>
                  <a:pt x="890" y="754"/>
                  <a:pt x="901" y="770"/>
                </a:cubicBezTo>
                <a:cubicBezTo>
                  <a:pt x="906" y="778"/>
                  <a:pt x="917" y="794"/>
                  <a:pt x="917" y="794"/>
                </a:cubicBezTo>
                <a:cubicBezTo>
                  <a:pt x="943" y="876"/>
                  <a:pt x="1026" y="937"/>
                  <a:pt x="1104" y="965"/>
                </a:cubicBezTo>
                <a:cubicBezTo>
                  <a:pt x="1122" y="991"/>
                  <a:pt x="1156" y="1029"/>
                  <a:pt x="1185" y="1038"/>
                </a:cubicBezTo>
                <a:cubicBezTo>
                  <a:pt x="1229" y="1067"/>
                  <a:pt x="1273" y="1085"/>
                  <a:pt x="1323" y="1103"/>
                </a:cubicBezTo>
                <a:cubicBezTo>
                  <a:pt x="1333" y="1107"/>
                  <a:pt x="1344" y="1108"/>
                  <a:pt x="1355" y="1111"/>
                </a:cubicBezTo>
                <a:cubicBezTo>
                  <a:pt x="1371" y="1116"/>
                  <a:pt x="1404" y="1127"/>
                  <a:pt x="1404" y="1127"/>
                </a:cubicBezTo>
                <a:cubicBezTo>
                  <a:pt x="1412" y="1132"/>
                  <a:pt x="1419" y="1139"/>
                  <a:pt x="1428" y="1143"/>
                </a:cubicBezTo>
                <a:cubicBezTo>
                  <a:pt x="1444" y="1150"/>
                  <a:pt x="1477" y="1159"/>
                  <a:pt x="1477" y="1159"/>
                </a:cubicBezTo>
                <a:cubicBezTo>
                  <a:pt x="1520" y="1205"/>
                  <a:pt x="1629" y="1197"/>
                  <a:pt x="1680" y="1200"/>
                </a:cubicBezTo>
                <a:cubicBezTo>
                  <a:pt x="1720" y="1213"/>
                  <a:pt x="1761" y="1226"/>
                  <a:pt x="1801" y="1240"/>
                </a:cubicBezTo>
                <a:cubicBezTo>
                  <a:pt x="1817" y="1246"/>
                  <a:pt x="1850" y="1257"/>
                  <a:pt x="1850" y="1257"/>
                </a:cubicBezTo>
                <a:cubicBezTo>
                  <a:pt x="1958" y="1245"/>
                  <a:pt x="2067" y="1260"/>
                  <a:pt x="2174" y="1281"/>
                </a:cubicBezTo>
                <a:cubicBezTo>
                  <a:pt x="2236" y="1269"/>
                  <a:pt x="2307" y="1281"/>
                  <a:pt x="2369" y="1281"/>
                </a:cubicBezTo>
              </a:path>
            </a:pathLst>
          </a:custGeom>
          <a:noFill/>
          <a:ln w="57150" cmpd="sng">
            <a:solidFill>
              <a:srgbClr val="FF0000"/>
            </a:solidFill>
            <a:round/>
            <a:headEnd/>
            <a:tailEnd/>
          </a:ln>
        </p:spPr>
        <p:txBody>
          <a:bodyPr wrap="none"/>
          <a:lstStyle/>
          <a:p>
            <a:endParaRPr lang="zh-CN" altLang="en-US"/>
          </a:p>
        </p:txBody>
      </p:sp>
      <p:sp>
        <p:nvSpPr>
          <p:cNvPr id="155653" name="AutoShape 12"/>
          <p:cNvSpPr>
            <a:spLocks/>
          </p:cNvSpPr>
          <p:nvPr/>
        </p:nvSpPr>
        <p:spPr bwMode="auto">
          <a:xfrm>
            <a:off x="1981200" y="2286000"/>
            <a:ext cx="1611313" cy="357188"/>
          </a:xfrm>
          <a:prstGeom prst="borderCallout2">
            <a:avLst>
              <a:gd name="adj1" fmla="val 32000"/>
              <a:gd name="adj2" fmla="val -4727"/>
              <a:gd name="adj3" fmla="val 32000"/>
              <a:gd name="adj4" fmla="val -8569"/>
              <a:gd name="adj5" fmla="val 5333"/>
              <a:gd name="adj6" fmla="val -12611"/>
            </a:avLst>
          </a:prstGeom>
          <a:noFill/>
          <a:ln w="9525">
            <a:noFill/>
            <a:miter lim="800000"/>
            <a:headEnd/>
            <a:tailEnd/>
          </a:ln>
        </p:spPr>
        <p:txBody>
          <a:bodyPr/>
          <a:lstStyle/>
          <a:p>
            <a:pPr algn="ctr"/>
            <a:r>
              <a:rPr lang="en-US" altLang="zh-CN" sz="2400" b="1">
                <a:latin typeface="Times New Roman" pitchFamily="18" charset="0"/>
              </a:rPr>
              <a:t>Increasing</a:t>
            </a:r>
          </a:p>
        </p:txBody>
      </p:sp>
      <p:sp>
        <p:nvSpPr>
          <p:cNvPr id="155654" name="AutoShape 13"/>
          <p:cNvSpPr>
            <a:spLocks/>
          </p:cNvSpPr>
          <p:nvPr/>
        </p:nvSpPr>
        <p:spPr bwMode="auto">
          <a:xfrm>
            <a:off x="4953000" y="2743200"/>
            <a:ext cx="2144713" cy="357188"/>
          </a:xfrm>
          <a:prstGeom prst="borderCallout2">
            <a:avLst>
              <a:gd name="adj1" fmla="val 32000"/>
              <a:gd name="adj2" fmla="val -4727"/>
              <a:gd name="adj3" fmla="val 32000"/>
              <a:gd name="adj4" fmla="val -109949"/>
              <a:gd name="adj5" fmla="val -80000"/>
              <a:gd name="adj6" fmla="val -220690"/>
            </a:avLst>
          </a:prstGeom>
          <a:noFill/>
          <a:ln w="9525">
            <a:noFill/>
            <a:miter lim="800000"/>
            <a:headEnd/>
            <a:tailEnd/>
          </a:ln>
        </p:spPr>
        <p:txBody>
          <a:bodyPr/>
          <a:lstStyle/>
          <a:p>
            <a:pPr algn="ctr"/>
            <a:r>
              <a:rPr lang="en-US" altLang="zh-CN" sz="2400" b="1">
                <a:latin typeface="Times New Roman" pitchFamily="18" charset="0"/>
              </a:rPr>
              <a:t>Decreasing</a:t>
            </a:r>
          </a:p>
        </p:txBody>
      </p:sp>
      <p:sp>
        <p:nvSpPr>
          <p:cNvPr id="155655" name="Text Box 14"/>
          <p:cNvSpPr txBox="1">
            <a:spLocks noChangeArrowheads="1"/>
          </p:cNvSpPr>
          <p:nvPr/>
        </p:nvSpPr>
        <p:spPr bwMode="auto">
          <a:xfrm>
            <a:off x="381000" y="3886200"/>
            <a:ext cx="8610600" cy="2149475"/>
          </a:xfrm>
          <a:prstGeom prst="rect">
            <a:avLst/>
          </a:prstGeom>
          <a:noFill/>
          <a:ln w="9525">
            <a:noFill/>
            <a:miter lim="800000"/>
            <a:headEnd/>
            <a:tailEnd/>
          </a:ln>
        </p:spPr>
        <p:txBody>
          <a:bodyPr>
            <a:spAutoFit/>
          </a:bodyPr>
          <a:lstStyle/>
          <a:p>
            <a:pPr>
              <a:spcBef>
                <a:spcPct val="50000"/>
              </a:spcBef>
            </a:pPr>
            <a:r>
              <a:rPr lang="en-US" altLang="zh-CN" sz="2700">
                <a:solidFill>
                  <a:schemeClr val="tx2"/>
                </a:solidFill>
              </a:rPr>
              <a:t>On a position vs. time graph:</a:t>
            </a:r>
          </a:p>
          <a:p>
            <a:pPr>
              <a:spcBef>
                <a:spcPct val="50000"/>
              </a:spcBef>
            </a:pPr>
            <a:r>
              <a:rPr lang="en-US" altLang="zh-CN" sz="2700">
                <a:solidFill>
                  <a:srgbClr val="009900"/>
                </a:solidFill>
              </a:rPr>
              <a:t>Increasing</a:t>
            </a:r>
            <a:r>
              <a:rPr lang="en-US" altLang="zh-CN" sz="2700"/>
              <a:t> means moving forward (positive direction).</a:t>
            </a:r>
          </a:p>
          <a:p>
            <a:pPr>
              <a:spcBef>
                <a:spcPct val="50000"/>
              </a:spcBef>
            </a:pPr>
            <a:r>
              <a:rPr lang="en-US" altLang="zh-CN" sz="2700">
                <a:solidFill>
                  <a:srgbClr val="FF0000"/>
                </a:solidFill>
              </a:rPr>
              <a:t>Decreasing</a:t>
            </a:r>
            <a:r>
              <a:rPr lang="en-US" altLang="zh-CN" sz="2700"/>
              <a:t> means moving backwards (negative direction).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5655">
                                            <p:txEl>
                                              <p:pRg st="1" end="1"/>
                                            </p:txEl>
                                          </p:spTgt>
                                        </p:tgtEl>
                                        <p:attrNameLst>
                                          <p:attrName>style.visibility</p:attrName>
                                        </p:attrNameLst>
                                      </p:cBhvr>
                                      <p:to>
                                        <p:strVal val="visible"/>
                                      </p:to>
                                    </p:set>
                                    <p:animEffect transition="in" filter="wipe(down)">
                                      <p:cBhvr>
                                        <p:cTn id="7" dur="500"/>
                                        <p:tgtEl>
                                          <p:spTgt spid="1556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5655">
                                            <p:txEl>
                                              <p:pRg st="2" end="2"/>
                                            </p:txEl>
                                          </p:spTgt>
                                        </p:tgtEl>
                                        <p:attrNameLst>
                                          <p:attrName>style.visibility</p:attrName>
                                        </p:attrNameLst>
                                      </p:cBhvr>
                                      <p:to>
                                        <p:strVal val="visible"/>
                                      </p:to>
                                    </p:set>
                                    <p:animEffect transition="in" filter="wipe(down)">
                                      <p:cBhvr>
                                        <p:cTn id="12" dur="500"/>
                                        <p:tgtEl>
                                          <p:spTgt spid="1556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096000" y="533400"/>
            <a:ext cx="2667000" cy="685800"/>
          </a:xfrm>
        </p:spPr>
        <p:txBody>
          <a:bodyPr/>
          <a:lstStyle/>
          <a:p>
            <a:pPr eaLnBrk="1" hangingPunct="1"/>
            <a:r>
              <a:rPr lang="en-US" altLang="zh-CN" smtClean="0">
                <a:solidFill>
                  <a:srgbClr val="FF9933"/>
                </a:solidFill>
              </a:rPr>
              <a:t>Concavity</a:t>
            </a:r>
          </a:p>
        </p:txBody>
      </p:sp>
      <p:grpSp>
        <p:nvGrpSpPr>
          <p:cNvPr id="156674" name="Group 3"/>
          <p:cNvGrpSpPr>
            <a:grpSpLocks/>
          </p:cNvGrpSpPr>
          <p:nvPr/>
        </p:nvGrpSpPr>
        <p:grpSpPr bwMode="auto">
          <a:xfrm>
            <a:off x="0" y="228600"/>
            <a:ext cx="9144000" cy="3124200"/>
            <a:chOff x="0" y="144"/>
            <a:chExt cx="5760" cy="1968"/>
          </a:xfrm>
        </p:grpSpPr>
        <p:sp>
          <p:nvSpPr>
            <p:cNvPr id="156679" name="Line 4"/>
            <p:cNvSpPr>
              <a:spLocks noChangeShapeType="1"/>
            </p:cNvSpPr>
            <p:nvPr/>
          </p:nvSpPr>
          <p:spPr bwMode="auto">
            <a:xfrm>
              <a:off x="336" y="1104"/>
              <a:ext cx="4992" cy="0"/>
            </a:xfrm>
            <a:prstGeom prst="line">
              <a:avLst/>
            </a:prstGeom>
            <a:noFill/>
            <a:ln w="28575">
              <a:solidFill>
                <a:schemeClr val="tx1"/>
              </a:solidFill>
              <a:round/>
              <a:headEnd/>
              <a:tailEnd type="triangle" w="med" len="med"/>
            </a:ln>
          </p:spPr>
          <p:txBody>
            <a:bodyPr wrap="none"/>
            <a:lstStyle/>
            <a:p>
              <a:endParaRPr lang="zh-CN" altLang="en-US"/>
            </a:p>
          </p:txBody>
        </p:sp>
        <p:sp>
          <p:nvSpPr>
            <p:cNvPr id="156680" name="Line 5"/>
            <p:cNvSpPr>
              <a:spLocks noChangeShapeType="1"/>
            </p:cNvSpPr>
            <p:nvPr/>
          </p:nvSpPr>
          <p:spPr bwMode="auto">
            <a:xfrm>
              <a:off x="336" y="144"/>
              <a:ext cx="0" cy="1968"/>
            </a:xfrm>
            <a:prstGeom prst="line">
              <a:avLst/>
            </a:prstGeom>
            <a:noFill/>
            <a:ln w="28575">
              <a:solidFill>
                <a:schemeClr val="tx1"/>
              </a:solidFill>
              <a:round/>
              <a:headEnd type="triangle" w="med" len="med"/>
              <a:tailEnd/>
            </a:ln>
          </p:spPr>
          <p:txBody>
            <a:bodyPr wrap="none"/>
            <a:lstStyle/>
            <a:p>
              <a:endParaRPr lang="zh-CN" altLang="en-US"/>
            </a:p>
          </p:txBody>
        </p:sp>
        <p:sp>
          <p:nvSpPr>
            <p:cNvPr id="156681" name="Text Box 6"/>
            <p:cNvSpPr txBox="1">
              <a:spLocks noChangeArrowheads="1"/>
            </p:cNvSpPr>
            <p:nvPr/>
          </p:nvSpPr>
          <p:spPr bwMode="auto">
            <a:xfrm>
              <a:off x="5328" y="912"/>
              <a:ext cx="432"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t</a:t>
              </a:r>
            </a:p>
          </p:txBody>
        </p:sp>
        <p:sp>
          <p:nvSpPr>
            <p:cNvPr id="26631" name="Freeform 7"/>
            <p:cNvSpPr>
              <a:spLocks/>
            </p:cNvSpPr>
            <p:nvPr/>
          </p:nvSpPr>
          <p:spPr bwMode="auto">
            <a:xfrm>
              <a:off x="341" y="458"/>
              <a:ext cx="4665" cy="1298"/>
            </a:xfrm>
            <a:custGeom>
              <a:avLst/>
              <a:gdLst/>
              <a:ahLst/>
              <a:cxnLst>
                <a:cxn ang="0">
                  <a:pos x="0" y="1152"/>
                </a:cxn>
                <a:cxn ang="0">
                  <a:pos x="349" y="1127"/>
                </a:cxn>
                <a:cxn ang="0">
                  <a:pos x="616" y="1071"/>
                </a:cxn>
                <a:cxn ang="0">
                  <a:pos x="722" y="1014"/>
                </a:cxn>
                <a:cxn ang="0">
                  <a:pos x="916" y="892"/>
                </a:cxn>
                <a:cxn ang="0">
                  <a:pos x="957" y="852"/>
                </a:cxn>
                <a:cxn ang="0">
                  <a:pos x="973" y="827"/>
                </a:cxn>
                <a:cxn ang="0">
                  <a:pos x="998" y="811"/>
                </a:cxn>
                <a:cxn ang="0">
                  <a:pos x="1136" y="689"/>
                </a:cxn>
                <a:cxn ang="0">
                  <a:pos x="1225" y="559"/>
                </a:cxn>
                <a:cxn ang="0">
                  <a:pos x="1306" y="454"/>
                </a:cxn>
                <a:cxn ang="0">
                  <a:pos x="1598" y="154"/>
                </a:cxn>
                <a:cxn ang="0">
                  <a:pos x="1695" y="97"/>
                </a:cxn>
                <a:cxn ang="0">
                  <a:pos x="1793" y="56"/>
                </a:cxn>
                <a:cxn ang="0">
                  <a:pos x="1987" y="0"/>
                </a:cxn>
                <a:cxn ang="0">
                  <a:pos x="2239" y="8"/>
                </a:cxn>
                <a:cxn ang="0">
                  <a:pos x="2401" y="65"/>
                </a:cxn>
                <a:cxn ang="0">
                  <a:pos x="2442" y="97"/>
                </a:cxn>
                <a:cxn ang="0">
                  <a:pos x="2490" y="121"/>
                </a:cxn>
                <a:cxn ang="0">
                  <a:pos x="2555" y="178"/>
                </a:cxn>
                <a:cxn ang="0">
                  <a:pos x="2596" y="211"/>
                </a:cxn>
                <a:cxn ang="0">
                  <a:pos x="2644" y="243"/>
                </a:cxn>
                <a:cxn ang="0">
                  <a:pos x="2766" y="365"/>
                </a:cxn>
                <a:cxn ang="0">
                  <a:pos x="2799" y="413"/>
                </a:cxn>
                <a:cxn ang="0">
                  <a:pos x="2831" y="454"/>
                </a:cxn>
                <a:cxn ang="0">
                  <a:pos x="2864" y="495"/>
                </a:cxn>
                <a:cxn ang="0">
                  <a:pos x="2872" y="519"/>
                </a:cxn>
                <a:cxn ang="0">
                  <a:pos x="2896" y="551"/>
                </a:cxn>
                <a:cxn ang="0">
                  <a:pos x="2937" y="624"/>
                </a:cxn>
                <a:cxn ang="0">
                  <a:pos x="2993" y="714"/>
                </a:cxn>
                <a:cxn ang="0">
                  <a:pos x="3058" y="795"/>
                </a:cxn>
                <a:cxn ang="0">
                  <a:pos x="3204" y="949"/>
                </a:cxn>
                <a:cxn ang="0">
                  <a:pos x="3269" y="1006"/>
                </a:cxn>
                <a:cxn ang="0">
                  <a:pos x="3318" y="1022"/>
                </a:cxn>
                <a:cxn ang="0">
                  <a:pos x="3594" y="1119"/>
                </a:cxn>
                <a:cxn ang="0">
                  <a:pos x="3732" y="1168"/>
                </a:cxn>
                <a:cxn ang="0">
                  <a:pos x="4121" y="1241"/>
                </a:cxn>
                <a:cxn ang="0">
                  <a:pos x="4470" y="1265"/>
                </a:cxn>
                <a:cxn ang="0">
                  <a:pos x="4665" y="1298"/>
                </a:cxn>
              </a:cxnLst>
              <a:rect l="0" t="0" r="r" b="b"/>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28575" cmpd="sng">
              <a:solidFill>
                <a:schemeClr val="bg2">
                  <a:lumMod val="75000"/>
                  <a:lumOff val="25000"/>
                </a:schemeClr>
              </a:solidFill>
              <a:round/>
              <a:headEnd/>
              <a:tailEnd/>
            </a:ln>
            <a:effectLst/>
          </p:spPr>
          <p:txBody>
            <a:bodyPr wrap="none"/>
            <a:lstStyle/>
            <a:p>
              <a:pPr algn="ctr">
                <a:defRPr/>
              </a:pPr>
              <a:endParaRPr lang="zh-CN" altLang="en-US"/>
            </a:p>
          </p:txBody>
        </p:sp>
        <p:sp>
          <p:nvSpPr>
            <p:cNvPr id="156683" name="Text Box 8"/>
            <p:cNvSpPr txBox="1">
              <a:spLocks noChangeArrowheads="1"/>
            </p:cNvSpPr>
            <p:nvPr/>
          </p:nvSpPr>
          <p:spPr bwMode="auto">
            <a:xfrm>
              <a:off x="0" y="144"/>
              <a:ext cx="288" cy="327"/>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 </a:t>
              </a:r>
              <a:r>
                <a:rPr lang="en-US" altLang="zh-CN" sz="2800" i="1">
                  <a:latin typeface="Times New Roman" pitchFamily="18" charset="0"/>
                </a:rPr>
                <a:t>x</a:t>
              </a:r>
            </a:p>
          </p:txBody>
        </p:sp>
        <p:sp>
          <p:nvSpPr>
            <p:cNvPr id="26633" name="Rectangle 9"/>
            <p:cNvSpPr>
              <a:spLocks noChangeArrowheads="1"/>
            </p:cNvSpPr>
            <p:nvPr/>
          </p:nvSpPr>
          <p:spPr bwMode="auto">
            <a:xfrm>
              <a:off x="4832" y="1689"/>
              <a:ext cx="192" cy="144"/>
            </a:xfrm>
            <a:prstGeom prst="rect">
              <a:avLst/>
            </a:prstGeom>
            <a:solidFill>
              <a:schemeClr val="bg2">
                <a:lumMod val="75000"/>
                <a:lumOff val="25000"/>
              </a:schemeClr>
            </a:solidFill>
            <a:ln w="9525">
              <a:noFill/>
              <a:miter lim="800000"/>
              <a:headEnd/>
              <a:tailEnd/>
            </a:ln>
            <a:effectLst/>
          </p:spPr>
          <p:txBody>
            <a:bodyPr wrap="none" anchor="ctr"/>
            <a:lstStyle/>
            <a:p>
              <a:pPr algn="ctr">
                <a:defRPr/>
              </a:pPr>
              <a:endParaRPr lang="zh-CN" altLang="en-US"/>
            </a:p>
          </p:txBody>
        </p:sp>
      </p:grpSp>
      <p:sp>
        <p:nvSpPr>
          <p:cNvPr id="156675" name="Freeform 12"/>
          <p:cNvSpPr>
            <a:spLocks/>
          </p:cNvSpPr>
          <p:nvPr/>
        </p:nvSpPr>
        <p:spPr bwMode="auto">
          <a:xfrm>
            <a:off x="522288" y="1738313"/>
            <a:ext cx="1905000" cy="811212"/>
          </a:xfrm>
          <a:custGeom>
            <a:avLst/>
            <a:gdLst>
              <a:gd name="T0" fmla="*/ 0 w 1200"/>
              <a:gd name="T1" fmla="*/ 511 h 511"/>
              <a:gd name="T2" fmla="*/ 146 w 1200"/>
              <a:gd name="T3" fmla="*/ 503 h 511"/>
              <a:gd name="T4" fmla="*/ 405 w 1200"/>
              <a:gd name="T5" fmla="*/ 495 h 511"/>
              <a:gd name="T6" fmla="*/ 527 w 1200"/>
              <a:gd name="T7" fmla="*/ 471 h 511"/>
              <a:gd name="T8" fmla="*/ 657 w 1200"/>
              <a:gd name="T9" fmla="*/ 438 h 511"/>
              <a:gd name="T10" fmla="*/ 697 w 1200"/>
              <a:gd name="T11" fmla="*/ 390 h 511"/>
              <a:gd name="T12" fmla="*/ 779 w 1200"/>
              <a:gd name="T13" fmla="*/ 365 h 511"/>
              <a:gd name="T14" fmla="*/ 916 w 1200"/>
              <a:gd name="T15" fmla="*/ 268 h 511"/>
              <a:gd name="T16" fmla="*/ 965 w 1200"/>
              <a:gd name="T17" fmla="*/ 252 h 511"/>
              <a:gd name="T18" fmla="*/ 998 w 1200"/>
              <a:gd name="T19" fmla="*/ 219 h 511"/>
              <a:gd name="T20" fmla="*/ 1071 w 1200"/>
              <a:gd name="T21" fmla="*/ 146 h 511"/>
              <a:gd name="T22" fmla="*/ 1136 w 1200"/>
              <a:gd name="T23" fmla="*/ 106 h 511"/>
              <a:gd name="T24" fmla="*/ 1200 w 1200"/>
              <a:gd name="T25" fmla="*/ 0 h 5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0"/>
              <a:gd name="T40" fmla="*/ 0 h 511"/>
              <a:gd name="T41" fmla="*/ 1200 w 1200"/>
              <a:gd name="T42" fmla="*/ 511 h 5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0" h="511">
                <a:moveTo>
                  <a:pt x="0" y="511"/>
                </a:moveTo>
                <a:cubicBezTo>
                  <a:pt x="55" y="505"/>
                  <a:pt x="94" y="493"/>
                  <a:pt x="146" y="503"/>
                </a:cubicBezTo>
                <a:cubicBezTo>
                  <a:pt x="237" y="494"/>
                  <a:pt x="308" y="500"/>
                  <a:pt x="405" y="495"/>
                </a:cubicBezTo>
                <a:cubicBezTo>
                  <a:pt x="445" y="482"/>
                  <a:pt x="485" y="477"/>
                  <a:pt x="527" y="471"/>
                </a:cubicBezTo>
                <a:cubicBezTo>
                  <a:pt x="574" y="456"/>
                  <a:pt x="607" y="445"/>
                  <a:pt x="657" y="438"/>
                </a:cubicBezTo>
                <a:cubicBezTo>
                  <a:pt x="672" y="423"/>
                  <a:pt x="681" y="403"/>
                  <a:pt x="697" y="390"/>
                </a:cubicBezTo>
                <a:cubicBezTo>
                  <a:pt x="716" y="375"/>
                  <a:pt x="756" y="372"/>
                  <a:pt x="779" y="365"/>
                </a:cubicBezTo>
                <a:cubicBezTo>
                  <a:pt x="795" y="355"/>
                  <a:pt x="901" y="273"/>
                  <a:pt x="916" y="268"/>
                </a:cubicBezTo>
                <a:cubicBezTo>
                  <a:pt x="932" y="263"/>
                  <a:pt x="965" y="252"/>
                  <a:pt x="965" y="252"/>
                </a:cubicBezTo>
                <a:cubicBezTo>
                  <a:pt x="976" y="241"/>
                  <a:pt x="989" y="231"/>
                  <a:pt x="998" y="219"/>
                </a:cubicBezTo>
                <a:cubicBezTo>
                  <a:pt x="1027" y="181"/>
                  <a:pt x="1027" y="160"/>
                  <a:pt x="1071" y="146"/>
                </a:cubicBezTo>
                <a:cubicBezTo>
                  <a:pt x="1094" y="131"/>
                  <a:pt x="1116" y="125"/>
                  <a:pt x="1136" y="106"/>
                </a:cubicBezTo>
                <a:cubicBezTo>
                  <a:pt x="1150" y="64"/>
                  <a:pt x="1181" y="38"/>
                  <a:pt x="1200" y="0"/>
                </a:cubicBezTo>
              </a:path>
            </a:pathLst>
          </a:custGeom>
          <a:noFill/>
          <a:ln w="57150" cmpd="sng">
            <a:solidFill>
              <a:srgbClr val="009900"/>
            </a:solidFill>
            <a:round/>
            <a:headEnd/>
            <a:tailEnd/>
          </a:ln>
        </p:spPr>
        <p:txBody>
          <a:bodyPr wrap="none"/>
          <a:lstStyle/>
          <a:p>
            <a:endParaRPr lang="zh-CN" altLang="en-US"/>
          </a:p>
        </p:txBody>
      </p:sp>
      <p:sp>
        <p:nvSpPr>
          <p:cNvPr id="156676" name="Freeform 13"/>
          <p:cNvSpPr>
            <a:spLocks/>
          </p:cNvSpPr>
          <p:nvPr/>
        </p:nvSpPr>
        <p:spPr bwMode="auto">
          <a:xfrm>
            <a:off x="5114925" y="1524000"/>
            <a:ext cx="2549525" cy="1250950"/>
          </a:xfrm>
          <a:custGeom>
            <a:avLst/>
            <a:gdLst>
              <a:gd name="T0" fmla="*/ 0 w 1606"/>
              <a:gd name="T1" fmla="*/ 0 h 788"/>
              <a:gd name="T2" fmla="*/ 16 w 1606"/>
              <a:gd name="T3" fmla="*/ 17 h 788"/>
              <a:gd name="T4" fmla="*/ 32 w 1606"/>
              <a:gd name="T5" fmla="*/ 65 h 788"/>
              <a:gd name="T6" fmla="*/ 65 w 1606"/>
              <a:gd name="T7" fmla="*/ 106 h 788"/>
              <a:gd name="T8" fmla="*/ 146 w 1606"/>
              <a:gd name="T9" fmla="*/ 244 h 788"/>
              <a:gd name="T10" fmla="*/ 219 w 1606"/>
              <a:gd name="T11" fmla="*/ 317 h 788"/>
              <a:gd name="T12" fmla="*/ 300 w 1606"/>
              <a:gd name="T13" fmla="*/ 414 h 788"/>
              <a:gd name="T14" fmla="*/ 397 w 1606"/>
              <a:gd name="T15" fmla="*/ 503 h 788"/>
              <a:gd name="T16" fmla="*/ 470 w 1606"/>
              <a:gd name="T17" fmla="*/ 528 h 788"/>
              <a:gd name="T18" fmla="*/ 494 w 1606"/>
              <a:gd name="T19" fmla="*/ 536 h 788"/>
              <a:gd name="T20" fmla="*/ 608 w 1606"/>
              <a:gd name="T21" fmla="*/ 585 h 788"/>
              <a:gd name="T22" fmla="*/ 657 w 1606"/>
              <a:gd name="T23" fmla="*/ 609 h 788"/>
              <a:gd name="T24" fmla="*/ 787 w 1606"/>
              <a:gd name="T25" fmla="*/ 658 h 788"/>
              <a:gd name="T26" fmla="*/ 884 w 1606"/>
              <a:gd name="T27" fmla="*/ 690 h 788"/>
              <a:gd name="T28" fmla="*/ 1233 w 1606"/>
              <a:gd name="T29" fmla="*/ 747 h 788"/>
              <a:gd name="T30" fmla="*/ 1460 w 1606"/>
              <a:gd name="T31" fmla="*/ 771 h 788"/>
              <a:gd name="T32" fmla="*/ 1606 w 1606"/>
              <a:gd name="T33" fmla="*/ 779 h 7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6"/>
              <a:gd name="T52" fmla="*/ 0 h 788"/>
              <a:gd name="T53" fmla="*/ 1606 w 1606"/>
              <a:gd name="T54" fmla="*/ 788 h 7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6" h="788">
                <a:moveTo>
                  <a:pt x="0" y="0"/>
                </a:moveTo>
                <a:cubicBezTo>
                  <a:pt x="5" y="6"/>
                  <a:pt x="13" y="10"/>
                  <a:pt x="16" y="17"/>
                </a:cubicBezTo>
                <a:cubicBezTo>
                  <a:pt x="23" y="32"/>
                  <a:pt x="20" y="53"/>
                  <a:pt x="32" y="65"/>
                </a:cubicBezTo>
                <a:cubicBezTo>
                  <a:pt x="55" y="89"/>
                  <a:pt x="44" y="76"/>
                  <a:pt x="65" y="106"/>
                </a:cubicBezTo>
                <a:cubicBezTo>
                  <a:pt x="82" y="158"/>
                  <a:pt x="113" y="201"/>
                  <a:pt x="146" y="244"/>
                </a:cubicBezTo>
                <a:cubicBezTo>
                  <a:pt x="175" y="282"/>
                  <a:pt x="175" y="303"/>
                  <a:pt x="219" y="317"/>
                </a:cubicBezTo>
                <a:cubicBezTo>
                  <a:pt x="258" y="375"/>
                  <a:pt x="229" y="391"/>
                  <a:pt x="300" y="414"/>
                </a:cubicBezTo>
                <a:cubicBezTo>
                  <a:pt x="337" y="439"/>
                  <a:pt x="361" y="484"/>
                  <a:pt x="397" y="503"/>
                </a:cubicBezTo>
                <a:cubicBezTo>
                  <a:pt x="420" y="515"/>
                  <a:pt x="446" y="520"/>
                  <a:pt x="470" y="528"/>
                </a:cubicBezTo>
                <a:cubicBezTo>
                  <a:pt x="478" y="531"/>
                  <a:pt x="494" y="536"/>
                  <a:pt x="494" y="536"/>
                </a:cubicBezTo>
                <a:cubicBezTo>
                  <a:pt x="527" y="567"/>
                  <a:pt x="570" y="565"/>
                  <a:pt x="608" y="585"/>
                </a:cubicBezTo>
                <a:cubicBezTo>
                  <a:pt x="662" y="613"/>
                  <a:pt x="602" y="591"/>
                  <a:pt x="657" y="609"/>
                </a:cubicBezTo>
                <a:cubicBezTo>
                  <a:pt x="697" y="636"/>
                  <a:pt x="748" y="632"/>
                  <a:pt x="787" y="658"/>
                </a:cubicBezTo>
                <a:cubicBezTo>
                  <a:pt x="821" y="681"/>
                  <a:pt x="842" y="683"/>
                  <a:pt x="884" y="690"/>
                </a:cubicBezTo>
                <a:cubicBezTo>
                  <a:pt x="994" y="727"/>
                  <a:pt x="1119" y="740"/>
                  <a:pt x="1233" y="747"/>
                </a:cubicBezTo>
                <a:cubicBezTo>
                  <a:pt x="1312" y="773"/>
                  <a:pt x="1362" y="766"/>
                  <a:pt x="1460" y="771"/>
                </a:cubicBezTo>
                <a:cubicBezTo>
                  <a:pt x="1529" y="788"/>
                  <a:pt x="1481" y="779"/>
                  <a:pt x="1606" y="779"/>
                </a:cubicBezTo>
              </a:path>
            </a:pathLst>
          </a:custGeom>
          <a:noFill/>
          <a:ln w="57150" cmpd="sng">
            <a:solidFill>
              <a:srgbClr val="009900"/>
            </a:solidFill>
            <a:round/>
            <a:headEnd/>
            <a:tailEnd/>
          </a:ln>
        </p:spPr>
        <p:txBody>
          <a:bodyPr wrap="none"/>
          <a:lstStyle/>
          <a:p>
            <a:endParaRPr lang="zh-CN" altLang="en-US"/>
          </a:p>
        </p:txBody>
      </p:sp>
      <p:sp>
        <p:nvSpPr>
          <p:cNvPr id="156677" name="Freeform 14"/>
          <p:cNvSpPr>
            <a:spLocks/>
          </p:cNvSpPr>
          <p:nvPr/>
        </p:nvSpPr>
        <p:spPr bwMode="auto">
          <a:xfrm>
            <a:off x="2438400" y="714375"/>
            <a:ext cx="2684463" cy="1004888"/>
          </a:xfrm>
          <a:custGeom>
            <a:avLst/>
            <a:gdLst>
              <a:gd name="T0" fmla="*/ 0 w 1696"/>
              <a:gd name="T1" fmla="*/ 633 h 633"/>
              <a:gd name="T2" fmla="*/ 33 w 1696"/>
              <a:gd name="T3" fmla="*/ 560 h 633"/>
              <a:gd name="T4" fmla="*/ 57 w 1696"/>
              <a:gd name="T5" fmla="*/ 544 h 633"/>
              <a:gd name="T6" fmla="*/ 114 w 1696"/>
              <a:gd name="T7" fmla="*/ 479 h 633"/>
              <a:gd name="T8" fmla="*/ 138 w 1696"/>
              <a:gd name="T9" fmla="*/ 438 h 633"/>
              <a:gd name="T10" fmla="*/ 211 w 1696"/>
              <a:gd name="T11" fmla="*/ 365 h 633"/>
              <a:gd name="T12" fmla="*/ 252 w 1696"/>
              <a:gd name="T13" fmla="*/ 300 h 633"/>
              <a:gd name="T14" fmla="*/ 308 w 1696"/>
              <a:gd name="T15" fmla="*/ 252 h 633"/>
              <a:gd name="T16" fmla="*/ 454 w 1696"/>
              <a:gd name="T17" fmla="*/ 138 h 633"/>
              <a:gd name="T18" fmla="*/ 519 w 1696"/>
              <a:gd name="T19" fmla="*/ 106 h 633"/>
              <a:gd name="T20" fmla="*/ 544 w 1696"/>
              <a:gd name="T21" fmla="*/ 98 h 633"/>
              <a:gd name="T22" fmla="*/ 763 w 1696"/>
              <a:gd name="T23" fmla="*/ 33 h 633"/>
              <a:gd name="T24" fmla="*/ 787 w 1696"/>
              <a:gd name="T25" fmla="*/ 25 h 633"/>
              <a:gd name="T26" fmla="*/ 803 w 1696"/>
              <a:gd name="T27" fmla="*/ 8 h 633"/>
              <a:gd name="T28" fmla="*/ 868 w 1696"/>
              <a:gd name="T29" fmla="*/ 0 h 633"/>
              <a:gd name="T30" fmla="*/ 1177 w 1696"/>
              <a:gd name="T31" fmla="*/ 41 h 633"/>
              <a:gd name="T32" fmla="*/ 1225 w 1696"/>
              <a:gd name="T33" fmla="*/ 65 h 633"/>
              <a:gd name="T34" fmla="*/ 1298 w 1696"/>
              <a:gd name="T35" fmla="*/ 106 h 633"/>
              <a:gd name="T36" fmla="*/ 1363 w 1696"/>
              <a:gd name="T37" fmla="*/ 154 h 633"/>
              <a:gd name="T38" fmla="*/ 1420 w 1696"/>
              <a:gd name="T39" fmla="*/ 203 h 633"/>
              <a:gd name="T40" fmla="*/ 1542 w 1696"/>
              <a:gd name="T41" fmla="*/ 341 h 633"/>
              <a:gd name="T42" fmla="*/ 1631 w 1696"/>
              <a:gd name="T43" fmla="*/ 446 h 633"/>
              <a:gd name="T44" fmla="*/ 1696 w 1696"/>
              <a:gd name="T45" fmla="*/ 519 h 6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96"/>
              <a:gd name="T70" fmla="*/ 0 h 633"/>
              <a:gd name="T71" fmla="*/ 1696 w 1696"/>
              <a:gd name="T72" fmla="*/ 633 h 6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96" h="633">
                <a:moveTo>
                  <a:pt x="0" y="633"/>
                </a:moveTo>
                <a:cubicBezTo>
                  <a:pt x="26" y="595"/>
                  <a:pt x="13" y="618"/>
                  <a:pt x="33" y="560"/>
                </a:cubicBezTo>
                <a:cubicBezTo>
                  <a:pt x="36" y="551"/>
                  <a:pt x="50" y="550"/>
                  <a:pt x="57" y="544"/>
                </a:cubicBezTo>
                <a:cubicBezTo>
                  <a:pt x="76" y="528"/>
                  <a:pt x="102" y="503"/>
                  <a:pt x="114" y="479"/>
                </a:cubicBezTo>
                <a:cubicBezTo>
                  <a:pt x="136" y="436"/>
                  <a:pt x="106" y="472"/>
                  <a:pt x="138" y="438"/>
                </a:cubicBezTo>
                <a:cubicBezTo>
                  <a:pt x="149" y="405"/>
                  <a:pt x="182" y="384"/>
                  <a:pt x="211" y="365"/>
                </a:cubicBezTo>
                <a:cubicBezTo>
                  <a:pt x="220" y="337"/>
                  <a:pt x="231" y="321"/>
                  <a:pt x="252" y="300"/>
                </a:cubicBezTo>
                <a:cubicBezTo>
                  <a:pt x="265" y="260"/>
                  <a:pt x="276" y="277"/>
                  <a:pt x="308" y="252"/>
                </a:cubicBezTo>
                <a:cubicBezTo>
                  <a:pt x="356" y="213"/>
                  <a:pt x="405" y="176"/>
                  <a:pt x="454" y="138"/>
                </a:cubicBezTo>
                <a:cubicBezTo>
                  <a:pt x="493" y="107"/>
                  <a:pt x="442" y="131"/>
                  <a:pt x="519" y="106"/>
                </a:cubicBezTo>
                <a:cubicBezTo>
                  <a:pt x="527" y="103"/>
                  <a:pt x="544" y="98"/>
                  <a:pt x="544" y="98"/>
                </a:cubicBezTo>
                <a:cubicBezTo>
                  <a:pt x="599" y="39"/>
                  <a:pt x="686" y="39"/>
                  <a:pt x="763" y="33"/>
                </a:cubicBezTo>
                <a:cubicBezTo>
                  <a:pt x="771" y="30"/>
                  <a:pt x="780" y="29"/>
                  <a:pt x="787" y="25"/>
                </a:cubicBezTo>
                <a:cubicBezTo>
                  <a:pt x="794" y="21"/>
                  <a:pt x="796" y="10"/>
                  <a:pt x="803" y="8"/>
                </a:cubicBezTo>
                <a:cubicBezTo>
                  <a:pt x="824" y="2"/>
                  <a:pt x="846" y="3"/>
                  <a:pt x="868" y="0"/>
                </a:cubicBezTo>
                <a:cubicBezTo>
                  <a:pt x="973" y="7"/>
                  <a:pt x="1076" y="9"/>
                  <a:pt x="1177" y="41"/>
                </a:cubicBezTo>
                <a:cubicBezTo>
                  <a:pt x="1241" y="84"/>
                  <a:pt x="1163" y="34"/>
                  <a:pt x="1225" y="65"/>
                </a:cubicBezTo>
                <a:cubicBezTo>
                  <a:pt x="1252" y="78"/>
                  <a:pt x="1269" y="96"/>
                  <a:pt x="1298" y="106"/>
                </a:cubicBezTo>
                <a:cubicBezTo>
                  <a:pt x="1322" y="142"/>
                  <a:pt x="1332" y="128"/>
                  <a:pt x="1363" y="154"/>
                </a:cubicBezTo>
                <a:cubicBezTo>
                  <a:pt x="1383" y="171"/>
                  <a:pt x="1398" y="188"/>
                  <a:pt x="1420" y="203"/>
                </a:cubicBezTo>
                <a:cubicBezTo>
                  <a:pt x="1454" y="253"/>
                  <a:pt x="1498" y="300"/>
                  <a:pt x="1542" y="341"/>
                </a:cubicBezTo>
                <a:cubicBezTo>
                  <a:pt x="1556" y="383"/>
                  <a:pt x="1605" y="407"/>
                  <a:pt x="1631" y="446"/>
                </a:cubicBezTo>
                <a:cubicBezTo>
                  <a:pt x="1644" y="485"/>
                  <a:pt x="1660" y="501"/>
                  <a:pt x="1696" y="519"/>
                </a:cubicBezTo>
              </a:path>
            </a:pathLst>
          </a:custGeom>
          <a:noFill/>
          <a:ln w="57150" cmpd="sng">
            <a:solidFill>
              <a:srgbClr val="FF0000"/>
            </a:solidFill>
            <a:round/>
            <a:headEnd/>
            <a:tailEnd/>
          </a:ln>
        </p:spPr>
        <p:txBody>
          <a:bodyPr wrap="none"/>
          <a:lstStyle/>
          <a:p>
            <a:endParaRPr lang="zh-CN" altLang="en-US"/>
          </a:p>
        </p:txBody>
      </p:sp>
      <p:sp>
        <p:nvSpPr>
          <p:cNvPr id="156678" name="Text Box 15"/>
          <p:cNvSpPr txBox="1">
            <a:spLocks noChangeArrowheads="1"/>
          </p:cNvSpPr>
          <p:nvPr/>
        </p:nvSpPr>
        <p:spPr bwMode="auto">
          <a:xfrm>
            <a:off x="381000" y="3886200"/>
            <a:ext cx="8610600" cy="2774950"/>
          </a:xfrm>
          <a:prstGeom prst="rect">
            <a:avLst/>
          </a:prstGeom>
          <a:noFill/>
          <a:ln w="9525">
            <a:noFill/>
            <a:miter lim="800000"/>
            <a:headEnd/>
            <a:tailEnd/>
          </a:ln>
        </p:spPr>
        <p:txBody>
          <a:bodyPr>
            <a:spAutoFit/>
          </a:bodyPr>
          <a:lstStyle/>
          <a:p>
            <a:pPr algn="ctr">
              <a:spcBef>
                <a:spcPct val="50000"/>
              </a:spcBef>
            </a:pPr>
            <a:r>
              <a:rPr lang="en-US" altLang="zh-CN">
                <a:solidFill>
                  <a:schemeClr val="tx2"/>
                </a:solidFill>
                <a:latin typeface="Times New Roman" pitchFamily="18" charset="0"/>
              </a:rPr>
              <a:t>On a position vs. time graph:</a:t>
            </a:r>
          </a:p>
          <a:p>
            <a:pPr>
              <a:spcBef>
                <a:spcPct val="50000"/>
              </a:spcBef>
            </a:pPr>
            <a:r>
              <a:rPr lang="en-US" altLang="zh-CN">
                <a:solidFill>
                  <a:srgbClr val="009900"/>
                </a:solidFill>
                <a:latin typeface="Times New Roman" pitchFamily="18" charset="0"/>
              </a:rPr>
              <a:t>Concave up </a:t>
            </a:r>
            <a:r>
              <a:rPr lang="en-US" altLang="zh-CN">
                <a:latin typeface="Times New Roman" pitchFamily="18" charset="0"/>
              </a:rPr>
              <a:t>means positive acceleration.</a:t>
            </a:r>
          </a:p>
          <a:p>
            <a:pPr>
              <a:spcBef>
                <a:spcPct val="50000"/>
              </a:spcBef>
            </a:pPr>
            <a:r>
              <a:rPr lang="en-US" altLang="zh-CN">
                <a:solidFill>
                  <a:srgbClr val="FF0000"/>
                </a:solidFill>
                <a:latin typeface="Times New Roman" pitchFamily="18" charset="0"/>
              </a:rPr>
              <a:t>Concave down</a:t>
            </a:r>
            <a:r>
              <a:rPr lang="en-US" altLang="zh-CN">
                <a:latin typeface="Times New Roman" pitchFamily="18" charset="0"/>
              </a:rPr>
              <a:t> means negative acceleration.</a:t>
            </a:r>
          </a:p>
          <a:p>
            <a:pPr algn="ctr">
              <a:spcBef>
                <a:spcPct val="50000"/>
              </a:spcBef>
            </a:pPr>
            <a:endParaRPr lang="en-US" altLang="zh-CN">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6678">
                                            <p:txEl>
                                              <p:pRg st="1" end="1"/>
                                            </p:txEl>
                                          </p:spTgt>
                                        </p:tgtEl>
                                        <p:attrNameLst>
                                          <p:attrName>style.visibility</p:attrName>
                                        </p:attrNameLst>
                                      </p:cBhvr>
                                      <p:to>
                                        <p:strVal val="visible"/>
                                      </p:to>
                                    </p:set>
                                    <p:animEffect transition="in" filter="box(in)">
                                      <p:cBhvr>
                                        <p:cTn id="7" dur="500"/>
                                        <p:tgtEl>
                                          <p:spTgt spid="15667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56678">
                                            <p:txEl>
                                              <p:pRg st="2" end="2"/>
                                            </p:txEl>
                                          </p:spTgt>
                                        </p:tgtEl>
                                        <p:attrNameLst>
                                          <p:attrName>style.visibility</p:attrName>
                                        </p:attrNameLst>
                                      </p:cBhvr>
                                      <p:to>
                                        <p:strVal val="visible"/>
                                      </p:to>
                                    </p:set>
                                    <p:animEffect transition="in" filter="box(in)">
                                      <p:cBhvr>
                                        <p:cTn id="12" dur="500"/>
                                        <p:tgtEl>
                                          <p:spTgt spid="15667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6"/>
          <p:cNvSpPr>
            <a:spLocks noChangeArrowheads="1"/>
          </p:cNvSpPr>
          <p:nvPr/>
        </p:nvSpPr>
        <p:spPr bwMode="auto">
          <a:xfrm>
            <a:off x="228600" y="1266825"/>
            <a:ext cx="8763000" cy="3733800"/>
          </a:xfrm>
          <a:prstGeom prst="rect">
            <a:avLst/>
          </a:prstGeom>
          <a:noFill/>
          <a:ln w="9525">
            <a:noFill/>
            <a:miter lim="800000"/>
            <a:headEnd/>
            <a:tailEnd/>
          </a:ln>
        </p:spPr>
        <p:txBody>
          <a:bodyPr lIns="228528" tIns="76176" rIns="0" bIns="0" anchor="ctr">
            <a:spAutoFit/>
          </a:bodyPr>
          <a:lstStyle/>
          <a:p>
            <a:pPr>
              <a:tabLst>
                <a:tab pos="4914900" algn="l"/>
              </a:tabLst>
            </a:pPr>
            <a:r>
              <a:rPr lang="en-US" altLang="zh-CN" sz="2000">
                <a:cs typeface="Arial" charset="0"/>
              </a:rPr>
              <a:t>	</a:t>
            </a:r>
          </a:p>
          <a:p>
            <a:pPr>
              <a:tabLst>
                <a:tab pos="4914900" algn="l"/>
              </a:tabLst>
            </a:pPr>
            <a:r>
              <a:rPr lang="en-US" altLang="zh-CN" sz="2000" b="1">
                <a:cs typeface="Arial" charset="0"/>
              </a:rPr>
              <a:t>References</a:t>
            </a:r>
            <a:endParaRPr lang="en-US" altLang="ko-KR" sz="2000" b="1">
              <a:ea typeface="Gulim" pitchFamily="34" charset="-127"/>
              <a:cs typeface="Arial" charset="0"/>
            </a:endParaRPr>
          </a:p>
          <a:p>
            <a:pPr>
              <a:tabLst>
                <a:tab pos="4914900" algn="l"/>
              </a:tabLst>
            </a:pPr>
            <a:endParaRPr lang="en-US" altLang="zh-CN" sz="2000">
              <a:cs typeface="Arial" charset="0"/>
            </a:endParaRPr>
          </a:p>
          <a:p>
            <a:pPr>
              <a:tabLst>
                <a:tab pos="4914900" algn="l"/>
              </a:tabLst>
            </a:pPr>
            <a:r>
              <a:rPr lang="en-US" altLang="ja-JP" sz="2000">
                <a:ea typeface="MS PGothic" pitchFamily="34" charset="-128"/>
              </a:rPr>
              <a:t>    1.    </a:t>
            </a:r>
            <a:r>
              <a:rPr lang="en-US" altLang="zh-CN" sz="2000" b="1">
                <a:ea typeface="MS PGothic" pitchFamily="34" charset="-128"/>
              </a:rPr>
              <a:t>“College Physics”</a:t>
            </a:r>
            <a:r>
              <a:rPr lang="en-US" altLang="ja-JP" sz="2000">
                <a:ea typeface="MS PGothic" pitchFamily="34" charset="-128"/>
              </a:rPr>
              <a:t>, </a:t>
            </a:r>
            <a:r>
              <a:rPr lang="en-US" altLang="zh-CN" sz="2000">
                <a:ea typeface="MS PGothic" pitchFamily="34" charset="-128"/>
              </a:rPr>
              <a:t>6th</a:t>
            </a:r>
            <a:r>
              <a:rPr lang="en-US" altLang="ja-JP" sz="2000">
                <a:ea typeface="MS PGothic" pitchFamily="34" charset="-128"/>
              </a:rPr>
              <a:t> Ed. </a:t>
            </a:r>
            <a:r>
              <a:rPr lang="en-US" altLang="zh-CN" sz="2000">
                <a:ea typeface="MS PGothic" pitchFamily="34" charset="-128"/>
              </a:rPr>
              <a:t>Raymond A. Serway &amp; Jerry S. Faughn</a:t>
            </a:r>
            <a:r>
              <a:rPr lang="en-US" altLang="ja-JP" sz="2000">
                <a:ea typeface="MS PGothic" pitchFamily="34" charset="-128"/>
              </a:rPr>
              <a:t>, </a:t>
            </a:r>
            <a:r>
              <a:rPr lang="en-US" altLang="zh-CN" sz="2000">
                <a:ea typeface="MS PGothic" pitchFamily="34" charset="-128"/>
              </a:rPr>
              <a:t>Thomson</a:t>
            </a:r>
            <a:r>
              <a:rPr lang="en-US" altLang="ja-JP" sz="2000">
                <a:ea typeface="MS PGothic" pitchFamily="34" charset="-128"/>
              </a:rPr>
              <a:t>, </a:t>
            </a:r>
            <a:r>
              <a:rPr lang="en-US" altLang="zh-CN" sz="2000">
                <a:ea typeface="MS PGothic" pitchFamily="34" charset="-128"/>
              </a:rPr>
              <a:t>2005</a:t>
            </a:r>
            <a:r>
              <a:rPr lang="en-US" altLang="ja-JP" sz="2000">
                <a:ea typeface="MS PGothic" pitchFamily="34" charset="-128"/>
              </a:rPr>
              <a:t> </a:t>
            </a:r>
          </a:p>
          <a:p>
            <a:pPr>
              <a:tabLst>
                <a:tab pos="4914900" algn="l"/>
              </a:tabLst>
            </a:pPr>
            <a:r>
              <a:rPr lang="en-US" altLang="ja-JP" sz="2000">
                <a:ea typeface="MS PGothic" pitchFamily="34" charset="-128"/>
              </a:rPr>
              <a:t>  </a:t>
            </a:r>
          </a:p>
          <a:p>
            <a:pPr>
              <a:tabLst>
                <a:tab pos="4914900" algn="l"/>
              </a:tabLst>
            </a:pPr>
            <a:r>
              <a:rPr lang="en-US" altLang="ja-JP" sz="2000">
                <a:ea typeface="MS PGothic" pitchFamily="34" charset="-128"/>
              </a:rPr>
              <a:t>    2.    </a:t>
            </a:r>
            <a:r>
              <a:rPr lang="en-US" altLang="ko-KR" sz="2000" b="1">
                <a:ea typeface="MS PGothic" pitchFamily="34" charset="-128"/>
              </a:rPr>
              <a:t>“College Physics</a:t>
            </a:r>
            <a:r>
              <a:rPr lang="en-US" altLang="zh-CN" sz="2000" b="1">
                <a:ea typeface="MS PGothic" pitchFamily="34" charset="-128"/>
              </a:rPr>
              <a:t>”</a:t>
            </a:r>
            <a:r>
              <a:rPr lang="en-US" altLang="ko-KR" sz="2000" b="1">
                <a:ea typeface="MS PGothic" pitchFamily="34" charset="-128"/>
              </a:rPr>
              <a:t>, </a:t>
            </a:r>
            <a:r>
              <a:rPr lang="en-US" altLang="zh-CN" sz="2000">
                <a:ea typeface="MS PGothic" pitchFamily="34" charset="-128"/>
              </a:rPr>
              <a:t>2nd Ed.</a:t>
            </a:r>
            <a:r>
              <a:rPr lang="en-US" altLang="zh-CN" sz="2000" b="1">
                <a:ea typeface="MS PGothic" pitchFamily="34" charset="-128"/>
              </a:rPr>
              <a:t> </a:t>
            </a:r>
            <a:r>
              <a:rPr lang="en-US" altLang="zh-CN" sz="2000">
                <a:ea typeface="MS PGothic" pitchFamily="34" charset="-128"/>
              </a:rPr>
              <a:t>Paul Peter Urone</a:t>
            </a:r>
            <a:r>
              <a:rPr lang="en-US" altLang="ja-JP" sz="2000">
                <a:ea typeface="MS PGothic" pitchFamily="34" charset="-128"/>
              </a:rPr>
              <a:t>, </a:t>
            </a:r>
            <a:r>
              <a:rPr lang="en-US" altLang="ko-KR" sz="2000">
                <a:ea typeface="MS PGothic" pitchFamily="34" charset="-128"/>
              </a:rPr>
              <a:t>Thomson, 200</a:t>
            </a:r>
            <a:r>
              <a:rPr lang="en-US" altLang="zh-CN" sz="2000">
                <a:ea typeface="MS PGothic" pitchFamily="34" charset="-128"/>
              </a:rPr>
              <a:t>2</a:t>
            </a:r>
            <a:r>
              <a:rPr lang="en-US" altLang="ja-JP" sz="2000">
                <a:ea typeface="MS PGothic" pitchFamily="34" charset="-128"/>
              </a:rPr>
              <a:t> </a:t>
            </a:r>
            <a:endParaRPr lang="en-US" altLang="ko-KR" sz="2000">
              <a:ea typeface="Gulim" pitchFamily="34" charset="-127"/>
            </a:endParaRPr>
          </a:p>
          <a:p>
            <a:pPr>
              <a:tabLst>
                <a:tab pos="4914900" algn="l"/>
              </a:tabLst>
            </a:pPr>
            <a:endParaRPr lang="en-US" altLang="ja-JP" sz="2000">
              <a:ea typeface="MS PGothic" pitchFamily="34" charset="-128"/>
            </a:endParaRPr>
          </a:p>
          <a:p>
            <a:pPr>
              <a:tabLst>
                <a:tab pos="4914900" algn="l"/>
              </a:tabLst>
            </a:pPr>
            <a:r>
              <a:rPr lang="en-US" altLang="ja-JP" sz="2000">
                <a:ea typeface="MS PGothic" pitchFamily="34" charset="-128"/>
              </a:rPr>
              <a:t>    3. </a:t>
            </a:r>
            <a:r>
              <a:rPr lang="en-US" altLang="ja-JP" sz="2000" b="1">
                <a:ea typeface="MS PGothic" pitchFamily="34" charset="-128"/>
              </a:rPr>
              <a:t>“</a:t>
            </a:r>
            <a:r>
              <a:rPr lang="en-US" altLang="zh-CN" sz="2000" b="1">
                <a:ea typeface="MS PGothic" pitchFamily="34" charset="-128"/>
              </a:rPr>
              <a:t>University Physics I &amp; II”, </a:t>
            </a:r>
            <a:r>
              <a:rPr lang="it-IT" altLang="zh-CN" sz="2000">
                <a:ea typeface="MS PGothic" pitchFamily="34" charset="-128"/>
              </a:rPr>
              <a:t>1st</a:t>
            </a:r>
            <a:r>
              <a:rPr lang="it-IT" altLang="ko-KR" sz="2000">
                <a:ea typeface="MS PGothic" pitchFamily="34" charset="-128"/>
              </a:rPr>
              <a:t> Ed. </a:t>
            </a:r>
            <a:r>
              <a:rPr lang="it-IT" altLang="zh-CN" sz="2000">
                <a:ea typeface="MS PGothic" pitchFamily="34" charset="-128"/>
              </a:rPr>
              <a:t>Ronald Lane Reese</a:t>
            </a:r>
            <a:r>
              <a:rPr lang="it-IT" altLang="ko-KR" sz="2000">
                <a:ea typeface="MS PGothic" pitchFamily="34" charset="-128"/>
              </a:rPr>
              <a:t>, Thomson, 2002 </a:t>
            </a:r>
            <a:endParaRPr lang="en-US" altLang="ko-KR" sz="2000">
              <a:ea typeface="Gulim" pitchFamily="34" charset="-127"/>
            </a:endParaRPr>
          </a:p>
          <a:p>
            <a:pPr>
              <a:tabLst>
                <a:tab pos="4914900" algn="l"/>
              </a:tabLst>
            </a:pPr>
            <a:endParaRPr lang="en-US" altLang="ja-JP" sz="2000">
              <a:ea typeface="MS PGothic" pitchFamily="34" charset="-128"/>
            </a:endParaRPr>
          </a:p>
          <a:p>
            <a:pPr>
              <a:tabLst>
                <a:tab pos="4914900" algn="l"/>
              </a:tabLst>
            </a:pPr>
            <a:r>
              <a:rPr lang="en-US" altLang="ja-JP" sz="2000">
                <a:ea typeface="MS PGothic" pitchFamily="34" charset="-128"/>
              </a:rPr>
              <a:t>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324600" y="152400"/>
            <a:ext cx="2057400" cy="1143000"/>
          </a:xfrm>
        </p:spPr>
        <p:txBody>
          <a:bodyPr/>
          <a:lstStyle/>
          <a:p>
            <a:pPr eaLnBrk="1" hangingPunct="1"/>
            <a:r>
              <a:rPr lang="en-US" altLang="zh-CN" sz="4000" smtClean="0">
                <a:solidFill>
                  <a:srgbClr val="FF9933"/>
                </a:solidFill>
              </a:rPr>
              <a:t>Special Points</a:t>
            </a:r>
          </a:p>
        </p:txBody>
      </p:sp>
      <p:grpSp>
        <p:nvGrpSpPr>
          <p:cNvPr id="157698" name="Group 28"/>
          <p:cNvGrpSpPr>
            <a:grpSpLocks/>
          </p:cNvGrpSpPr>
          <p:nvPr/>
        </p:nvGrpSpPr>
        <p:grpSpPr bwMode="auto">
          <a:xfrm>
            <a:off x="0" y="228600"/>
            <a:ext cx="9144000" cy="3124200"/>
            <a:chOff x="0" y="144"/>
            <a:chExt cx="5760" cy="1968"/>
          </a:xfrm>
        </p:grpSpPr>
        <p:sp>
          <p:nvSpPr>
            <p:cNvPr id="157725" name="Line 22"/>
            <p:cNvSpPr>
              <a:spLocks noChangeShapeType="1"/>
            </p:cNvSpPr>
            <p:nvPr/>
          </p:nvSpPr>
          <p:spPr bwMode="auto">
            <a:xfrm>
              <a:off x="336" y="1104"/>
              <a:ext cx="4992" cy="0"/>
            </a:xfrm>
            <a:prstGeom prst="line">
              <a:avLst/>
            </a:prstGeom>
            <a:noFill/>
            <a:ln w="28575">
              <a:solidFill>
                <a:schemeClr val="tx1"/>
              </a:solidFill>
              <a:round/>
              <a:headEnd/>
              <a:tailEnd type="triangle" w="med" len="med"/>
            </a:ln>
          </p:spPr>
          <p:txBody>
            <a:bodyPr wrap="none"/>
            <a:lstStyle/>
            <a:p>
              <a:endParaRPr lang="zh-CN" altLang="en-US"/>
            </a:p>
          </p:txBody>
        </p:sp>
        <p:sp>
          <p:nvSpPr>
            <p:cNvPr id="157726" name="Line 23"/>
            <p:cNvSpPr>
              <a:spLocks noChangeShapeType="1"/>
            </p:cNvSpPr>
            <p:nvPr/>
          </p:nvSpPr>
          <p:spPr bwMode="auto">
            <a:xfrm>
              <a:off x="336" y="144"/>
              <a:ext cx="0" cy="1968"/>
            </a:xfrm>
            <a:prstGeom prst="line">
              <a:avLst/>
            </a:prstGeom>
            <a:noFill/>
            <a:ln w="28575">
              <a:solidFill>
                <a:schemeClr val="tx1"/>
              </a:solidFill>
              <a:round/>
              <a:headEnd type="triangle" w="med" len="med"/>
              <a:tailEnd/>
            </a:ln>
          </p:spPr>
          <p:txBody>
            <a:bodyPr wrap="none"/>
            <a:lstStyle/>
            <a:p>
              <a:endParaRPr lang="zh-CN" altLang="en-US"/>
            </a:p>
          </p:txBody>
        </p:sp>
        <p:sp>
          <p:nvSpPr>
            <p:cNvPr id="157727" name="Text Box 24"/>
            <p:cNvSpPr txBox="1">
              <a:spLocks noChangeArrowheads="1"/>
            </p:cNvSpPr>
            <p:nvPr/>
          </p:nvSpPr>
          <p:spPr bwMode="auto">
            <a:xfrm>
              <a:off x="5328" y="912"/>
              <a:ext cx="432"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cs typeface="Times New Roman" pitchFamily="18" charset="0"/>
                </a:rPr>
                <a:t>t</a:t>
              </a:r>
            </a:p>
          </p:txBody>
        </p:sp>
        <p:sp>
          <p:nvSpPr>
            <p:cNvPr id="157728" name="Freeform 25"/>
            <p:cNvSpPr>
              <a:spLocks/>
            </p:cNvSpPr>
            <p:nvPr/>
          </p:nvSpPr>
          <p:spPr bwMode="auto">
            <a:xfrm>
              <a:off x="341" y="458"/>
              <a:ext cx="4665" cy="1298"/>
            </a:xfrm>
            <a:custGeom>
              <a:avLst/>
              <a:gdLst>
                <a:gd name="T0" fmla="*/ 0 w 4665"/>
                <a:gd name="T1" fmla="*/ 1152 h 1298"/>
                <a:gd name="T2" fmla="*/ 349 w 4665"/>
                <a:gd name="T3" fmla="*/ 1127 h 1298"/>
                <a:gd name="T4" fmla="*/ 616 w 4665"/>
                <a:gd name="T5" fmla="*/ 1071 h 1298"/>
                <a:gd name="T6" fmla="*/ 722 w 4665"/>
                <a:gd name="T7" fmla="*/ 1014 h 1298"/>
                <a:gd name="T8" fmla="*/ 916 w 4665"/>
                <a:gd name="T9" fmla="*/ 892 h 1298"/>
                <a:gd name="T10" fmla="*/ 957 w 4665"/>
                <a:gd name="T11" fmla="*/ 852 h 1298"/>
                <a:gd name="T12" fmla="*/ 973 w 4665"/>
                <a:gd name="T13" fmla="*/ 827 h 1298"/>
                <a:gd name="T14" fmla="*/ 998 w 4665"/>
                <a:gd name="T15" fmla="*/ 811 h 1298"/>
                <a:gd name="T16" fmla="*/ 1136 w 4665"/>
                <a:gd name="T17" fmla="*/ 689 h 1298"/>
                <a:gd name="T18" fmla="*/ 1225 w 4665"/>
                <a:gd name="T19" fmla="*/ 559 h 1298"/>
                <a:gd name="T20" fmla="*/ 1306 w 4665"/>
                <a:gd name="T21" fmla="*/ 454 h 1298"/>
                <a:gd name="T22" fmla="*/ 1598 w 4665"/>
                <a:gd name="T23" fmla="*/ 154 h 1298"/>
                <a:gd name="T24" fmla="*/ 1695 w 4665"/>
                <a:gd name="T25" fmla="*/ 97 h 1298"/>
                <a:gd name="T26" fmla="*/ 1793 w 4665"/>
                <a:gd name="T27" fmla="*/ 56 h 1298"/>
                <a:gd name="T28" fmla="*/ 1987 w 4665"/>
                <a:gd name="T29" fmla="*/ 0 h 1298"/>
                <a:gd name="T30" fmla="*/ 2239 w 4665"/>
                <a:gd name="T31" fmla="*/ 8 h 1298"/>
                <a:gd name="T32" fmla="*/ 2401 w 4665"/>
                <a:gd name="T33" fmla="*/ 65 h 1298"/>
                <a:gd name="T34" fmla="*/ 2442 w 4665"/>
                <a:gd name="T35" fmla="*/ 97 h 1298"/>
                <a:gd name="T36" fmla="*/ 2490 w 4665"/>
                <a:gd name="T37" fmla="*/ 121 h 1298"/>
                <a:gd name="T38" fmla="*/ 2555 w 4665"/>
                <a:gd name="T39" fmla="*/ 178 h 1298"/>
                <a:gd name="T40" fmla="*/ 2596 w 4665"/>
                <a:gd name="T41" fmla="*/ 211 h 1298"/>
                <a:gd name="T42" fmla="*/ 2644 w 4665"/>
                <a:gd name="T43" fmla="*/ 243 h 1298"/>
                <a:gd name="T44" fmla="*/ 2766 w 4665"/>
                <a:gd name="T45" fmla="*/ 365 h 1298"/>
                <a:gd name="T46" fmla="*/ 2799 w 4665"/>
                <a:gd name="T47" fmla="*/ 413 h 1298"/>
                <a:gd name="T48" fmla="*/ 2831 w 4665"/>
                <a:gd name="T49" fmla="*/ 454 h 1298"/>
                <a:gd name="T50" fmla="*/ 2864 w 4665"/>
                <a:gd name="T51" fmla="*/ 495 h 1298"/>
                <a:gd name="T52" fmla="*/ 2872 w 4665"/>
                <a:gd name="T53" fmla="*/ 519 h 1298"/>
                <a:gd name="T54" fmla="*/ 2896 w 4665"/>
                <a:gd name="T55" fmla="*/ 551 h 1298"/>
                <a:gd name="T56" fmla="*/ 2937 w 4665"/>
                <a:gd name="T57" fmla="*/ 624 h 1298"/>
                <a:gd name="T58" fmla="*/ 2993 w 4665"/>
                <a:gd name="T59" fmla="*/ 714 h 1298"/>
                <a:gd name="T60" fmla="*/ 3058 w 4665"/>
                <a:gd name="T61" fmla="*/ 795 h 1298"/>
                <a:gd name="T62" fmla="*/ 3204 w 4665"/>
                <a:gd name="T63" fmla="*/ 949 h 1298"/>
                <a:gd name="T64" fmla="*/ 3269 w 4665"/>
                <a:gd name="T65" fmla="*/ 1006 h 1298"/>
                <a:gd name="T66" fmla="*/ 3318 w 4665"/>
                <a:gd name="T67" fmla="*/ 1022 h 1298"/>
                <a:gd name="T68" fmla="*/ 3594 w 4665"/>
                <a:gd name="T69" fmla="*/ 1119 h 1298"/>
                <a:gd name="T70" fmla="*/ 3732 w 4665"/>
                <a:gd name="T71" fmla="*/ 1168 h 1298"/>
                <a:gd name="T72" fmla="*/ 4121 w 4665"/>
                <a:gd name="T73" fmla="*/ 1241 h 1298"/>
                <a:gd name="T74" fmla="*/ 4470 w 4665"/>
                <a:gd name="T75" fmla="*/ 1265 h 1298"/>
                <a:gd name="T76" fmla="*/ 4665 w 4665"/>
                <a:gd name="T77" fmla="*/ 1298 h 12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665"/>
                <a:gd name="T118" fmla="*/ 0 h 1298"/>
                <a:gd name="T119" fmla="*/ 4665 w 4665"/>
                <a:gd name="T120" fmla="*/ 1298 h 12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28575" cmpd="sng">
              <a:solidFill>
                <a:schemeClr val="tx2"/>
              </a:solidFill>
              <a:round/>
              <a:headEnd/>
              <a:tailEnd/>
            </a:ln>
          </p:spPr>
          <p:txBody>
            <a:bodyPr wrap="none"/>
            <a:lstStyle/>
            <a:p>
              <a:endParaRPr lang="zh-CN" altLang="en-US"/>
            </a:p>
          </p:txBody>
        </p:sp>
        <p:sp>
          <p:nvSpPr>
            <p:cNvPr id="157729" name="Text Box 26"/>
            <p:cNvSpPr txBox="1">
              <a:spLocks noChangeArrowheads="1"/>
            </p:cNvSpPr>
            <p:nvPr/>
          </p:nvSpPr>
          <p:spPr bwMode="auto">
            <a:xfrm>
              <a:off x="0" y="144"/>
              <a:ext cx="288" cy="288"/>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 </a:t>
              </a:r>
              <a:r>
                <a:rPr lang="en-US" altLang="zh-CN" sz="2400" i="1">
                  <a:latin typeface="Times New Roman" pitchFamily="18" charset="0"/>
                  <a:cs typeface="Times New Roman" pitchFamily="18" charset="0"/>
                </a:rPr>
                <a:t>x</a:t>
              </a:r>
            </a:p>
          </p:txBody>
        </p:sp>
        <p:sp>
          <p:nvSpPr>
            <p:cNvPr id="25627" name="Rectangle 27"/>
            <p:cNvSpPr>
              <a:spLocks noChangeArrowheads="1"/>
            </p:cNvSpPr>
            <p:nvPr/>
          </p:nvSpPr>
          <p:spPr bwMode="auto">
            <a:xfrm>
              <a:off x="4832" y="1689"/>
              <a:ext cx="192" cy="144"/>
            </a:xfrm>
            <a:prstGeom prst="rect">
              <a:avLst/>
            </a:prstGeom>
            <a:solidFill>
              <a:schemeClr val="bg2">
                <a:lumMod val="75000"/>
                <a:lumOff val="25000"/>
              </a:schemeClr>
            </a:solidFill>
            <a:ln w="9525">
              <a:noFill/>
              <a:miter lim="800000"/>
              <a:headEnd/>
              <a:tailEnd/>
            </a:ln>
            <a:effectLst/>
          </p:spPr>
          <p:txBody>
            <a:bodyPr wrap="none" anchor="ctr"/>
            <a:lstStyle/>
            <a:p>
              <a:pPr algn="ctr">
                <a:defRPr/>
              </a:pPr>
              <a:endParaRPr lang="zh-CN" altLang="en-US"/>
            </a:p>
          </p:txBody>
        </p:sp>
      </p:grpSp>
      <p:sp>
        <p:nvSpPr>
          <p:cNvPr id="157699" name="Oval 29"/>
          <p:cNvSpPr>
            <a:spLocks noChangeArrowheads="1"/>
          </p:cNvSpPr>
          <p:nvPr/>
        </p:nvSpPr>
        <p:spPr bwMode="auto">
          <a:xfrm>
            <a:off x="2286000" y="1600200"/>
            <a:ext cx="228600" cy="228600"/>
          </a:xfrm>
          <a:prstGeom prst="ellipse">
            <a:avLst/>
          </a:prstGeom>
          <a:solidFill>
            <a:srgbClr val="0066FF"/>
          </a:solidFill>
          <a:ln w="9525">
            <a:solidFill>
              <a:schemeClr val="tx1"/>
            </a:solidFill>
            <a:round/>
            <a:headEnd/>
            <a:tailEnd/>
          </a:ln>
        </p:spPr>
        <p:txBody>
          <a:bodyPr wrap="none" anchor="ctr"/>
          <a:lstStyle/>
          <a:p>
            <a:pPr algn="ctr"/>
            <a:endParaRPr lang="zh-CN" altLang="en-US"/>
          </a:p>
        </p:txBody>
      </p:sp>
      <p:sp>
        <p:nvSpPr>
          <p:cNvPr id="157700" name="Oval 30"/>
          <p:cNvSpPr>
            <a:spLocks noChangeArrowheads="1"/>
          </p:cNvSpPr>
          <p:nvPr/>
        </p:nvSpPr>
        <p:spPr bwMode="auto">
          <a:xfrm>
            <a:off x="3779838" y="609600"/>
            <a:ext cx="228600" cy="228600"/>
          </a:xfrm>
          <a:prstGeom prst="ellipse">
            <a:avLst/>
          </a:prstGeom>
          <a:solidFill>
            <a:srgbClr val="0066FF"/>
          </a:solidFill>
          <a:ln w="9525">
            <a:solidFill>
              <a:schemeClr val="tx1"/>
            </a:solidFill>
            <a:round/>
            <a:headEnd/>
            <a:tailEnd/>
          </a:ln>
        </p:spPr>
        <p:txBody>
          <a:bodyPr wrap="none" anchor="ctr"/>
          <a:lstStyle/>
          <a:p>
            <a:pPr algn="ctr"/>
            <a:endParaRPr lang="zh-CN" altLang="en-US"/>
          </a:p>
        </p:txBody>
      </p:sp>
      <p:sp>
        <p:nvSpPr>
          <p:cNvPr id="157701" name="Oval 31"/>
          <p:cNvSpPr>
            <a:spLocks noChangeArrowheads="1"/>
          </p:cNvSpPr>
          <p:nvPr/>
        </p:nvSpPr>
        <p:spPr bwMode="auto">
          <a:xfrm>
            <a:off x="5040313" y="1476375"/>
            <a:ext cx="228600" cy="228600"/>
          </a:xfrm>
          <a:prstGeom prst="ellipse">
            <a:avLst/>
          </a:prstGeom>
          <a:solidFill>
            <a:srgbClr val="0066FF"/>
          </a:solidFill>
          <a:ln w="9525">
            <a:solidFill>
              <a:schemeClr val="tx1"/>
            </a:solidFill>
            <a:round/>
            <a:headEnd/>
            <a:tailEnd/>
          </a:ln>
        </p:spPr>
        <p:txBody>
          <a:bodyPr wrap="none" anchor="ctr"/>
          <a:lstStyle/>
          <a:p>
            <a:pPr algn="ctr"/>
            <a:endParaRPr lang="zh-CN" altLang="en-US"/>
          </a:p>
        </p:txBody>
      </p:sp>
      <p:sp>
        <p:nvSpPr>
          <p:cNvPr id="157702" name="Text Box 32"/>
          <p:cNvSpPr txBox="1">
            <a:spLocks noChangeArrowheads="1"/>
          </p:cNvSpPr>
          <p:nvPr/>
        </p:nvSpPr>
        <p:spPr bwMode="auto">
          <a:xfrm>
            <a:off x="2057400" y="1219200"/>
            <a:ext cx="457200" cy="457200"/>
          </a:xfrm>
          <a:prstGeom prst="rect">
            <a:avLst/>
          </a:prstGeom>
          <a:noFill/>
          <a:ln w="9525">
            <a:noFill/>
            <a:miter lim="800000"/>
            <a:headEnd/>
            <a:tailEnd/>
          </a:ln>
        </p:spPr>
        <p:txBody>
          <a:bodyPr>
            <a:spAutoFit/>
          </a:bodyPr>
          <a:lstStyle/>
          <a:p>
            <a:pPr algn="ctr">
              <a:spcBef>
                <a:spcPct val="50000"/>
              </a:spcBef>
            </a:pPr>
            <a:r>
              <a:rPr lang="en-US" altLang="zh-CN" sz="2400"/>
              <a:t>P</a:t>
            </a:r>
          </a:p>
        </p:txBody>
      </p:sp>
      <p:sp>
        <p:nvSpPr>
          <p:cNvPr id="157703" name="Text Box 33"/>
          <p:cNvSpPr txBox="1">
            <a:spLocks noChangeArrowheads="1"/>
          </p:cNvSpPr>
          <p:nvPr/>
        </p:nvSpPr>
        <p:spPr bwMode="auto">
          <a:xfrm>
            <a:off x="3657600" y="838200"/>
            <a:ext cx="457200" cy="457200"/>
          </a:xfrm>
          <a:prstGeom prst="rect">
            <a:avLst/>
          </a:prstGeom>
          <a:noFill/>
          <a:ln w="9525">
            <a:noFill/>
            <a:miter lim="800000"/>
            <a:headEnd/>
            <a:tailEnd/>
          </a:ln>
        </p:spPr>
        <p:txBody>
          <a:bodyPr>
            <a:spAutoFit/>
          </a:bodyPr>
          <a:lstStyle/>
          <a:p>
            <a:pPr algn="ctr">
              <a:spcBef>
                <a:spcPct val="50000"/>
              </a:spcBef>
            </a:pPr>
            <a:r>
              <a:rPr lang="en-US" altLang="zh-CN" sz="2400"/>
              <a:t>Q</a:t>
            </a:r>
          </a:p>
        </p:txBody>
      </p:sp>
      <p:sp>
        <p:nvSpPr>
          <p:cNvPr id="157704" name="Text Box 34"/>
          <p:cNvSpPr txBox="1">
            <a:spLocks noChangeArrowheads="1"/>
          </p:cNvSpPr>
          <p:nvPr/>
        </p:nvSpPr>
        <p:spPr bwMode="auto">
          <a:xfrm>
            <a:off x="5257800" y="1143000"/>
            <a:ext cx="457200" cy="457200"/>
          </a:xfrm>
          <a:prstGeom prst="rect">
            <a:avLst/>
          </a:prstGeom>
          <a:noFill/>
          <a:ln w="9525">
            <a:noFill/>
            <a:miter lim="800000"/>
            <a:headEnd/>
            <a:tailEnd/>
          </a:ln>
        </p:spPr>
        <p:txBody>
          <a:bodyPr>
            <a:spAutoFit/>
          </a:bodyPr>
          <a:lstStyle/>
          <a:p>
            <a:pPr algn="ctr">
              <a:spcBef>
                <a:spcPct val="50000"/>
              </a:spcBef>
            </a:pPr>
            <a:r>
              <a:rPr lang="en-US" altLang="zh-CN" sz="2400"/>
              <a:t>R</a:t>
            </a:r>
          </a:p>
        </p:txBody>
      </p:sp>
      <p:graphicFrame>
        <p:nvGraphicFramePr>
          <p:cNvPr id="25661" name="Group 61"/>
          <p:cNvGraphicFramePr>
            <a:graphicFrameLocks noGrp="1"/>
          </p:cNvGraphicFramePr>
          <p:nvPr/>
        </p:nvGraphicFramePr>
        <p:xfrm>
          <a:off x="457200" y="3810000"/>
          <a:ext cx="8077200" cy="2044700"/>
        </p:xfrm>
        <a:graphic>
          <a:graphicData uri="http://schemas.openxmlformats.org/drawingml/2006/table">
            <a:tbl>
              <a:tblPr/>
              <a:tblGrid>
                <a:gridCol w="2590800"/>
                <a:gridCol w="1143000"/>
                <a:gridCol w="4343400"/>
              </a:tblGrid>
              <a:tr h="5508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Arial" pitchFamily="34" charset="0"/>
                          <a:ea typeface="宋体" pitchFamily="2" charset="-122"/>
                        </a:rPr>
                        <a:t>Inflection Pt.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 P, 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Arial" pitchFamily="34" charset="0"/>
                          <a:ea typeface="宋体" pitchFamily="2" charset="-122"/>
                        </a:rPr>
                        <a:t>Change of concavity</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2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Peak or Valley</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Q</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Turning point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08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Time Axis Intercept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P, 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Times when you are at “home”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7723" name="Oval 59"/>
          <p:cNvSpPr>
            <a:spLocks noChangeArrowheads="1"/>
          </p:cNvSpPr>
          <p:nvPr/>
        </p:nvSpPr>
        <p:spPr bwMode="auto">
          <a:xfrm>
            <a:off x="5105400" y="1600200"/>
            <a:ext cx="228600" cy="228600"/>
          </a:xfrm>
          <a:prstGeom prst="ellipse">
            <a:avLst/>
          </a:prstGeom>
          <a:solidFill>
            <a:srgbClr val="0066FF"/>
          </a:solidFill>
          <a:ln w="9525">
            <a:solidFill>
              <a:schemeClr val="tx1"/>
            </a:solidFill>
            <a:round/>
            <a:headEnd/>
            <a:tailEnd/>
          </a:ln>
        </p:spPr>
        <p:txBody>
          <a:bodyPr wrap="none" anchor="ctr"/>
          <a:lstStyle/>
          <a:p>
            <a:pPr algn="ctr"/>
            <a:endParaRPr lang="zh-CN" altLang="en-US"/>
          </a:p>
        </p:txBody>
      </p:sp>
      <p:sp>
        <p:nvSpPr>
          <p:cNvPr id="157724" name="Text Box 60"/>
          <p:cNvSpPr txBox="1">
            <a:spLocks noChangeArrowheads="1"/>
          </p:cNvSpPr>
          <p:nvPr/>
        </p:nvSpPr>
        <p:spPr bwMode="auto">
          <a:xfrm>
            <a:off x="4800600" y="1752600"/>
            <a:ext cx="457200" cy="457200"/>
          </a:xfrm>
          <a:prstGeom prst="rect">
            <a:avLst/>
          </a:prstGeom>
          <a:noFill/>
          <a:ln w="9525">
            <a:noFill/>
            <a:miter lim="800000"/>
            <a:headEnd/>
            <a:tailEnd/>
          </a:ln>
        </p:spPr>
        <p:txBody>
          <a:bodyPr>
            <a:spAutoFit/>
          </a:bodyPr>
          <a:lstStyle/>
          <a:p>
            <a:pPr algn="ctr">
              <a:spcBef>
                <a:spcPct val="50000"/>
              </a:spcBef>
            </a:pPr>
            <a:r>
              <a:rPr lang="en-US" altLang="zh-CN" sz="2400"/>
              <a:t>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334000" y="152400"/>
            <a:ext cx="3581400" cy="1143000"/>
          </a:xfrm>
        </p:spPr>
        <p:txBody>
          <a:bodyPr/>
          <a:lstStyle/>
          <a:p>
            <a:pPr eaLnBrk="1" hangingPunct="1"/>
            <a:r>
              <a:rPr lang="en-US" altLang="zh-CN" smtClean="0">
                <a:solidFill>
                  <a:srgbClr val="FF9933"/>
                </a:solidFill>
              </a:rPr>
              <a:t>Curve Summary</a:t>
            </a:r>
          </a:p>
        </p:txBody>
      </p:sp>
      <p:grpSp>
        <p:nvGrpSpPr>
          <p:cNvPr id="140292" name="Group 4"/>
          <p:cNvGrpSpPr>
            <a:grpSpLocks/>
          </p:cNvGrpSpPr>
          <p:nvPr/>
        </p:nvGrpSpPr>
        <p:grpSpPr bwMode="auto">
          <a:xfrm>
            <a:off x="0" y="228600"/>
            <a:ext cx="9144000" cy="3124200"/>
            <a:chOff x="0" y="144"/>
            <a:chExt cx="5760" cy="1968"/>
          </a:xfrm>
        </p:grpSpPr>
        <p:sp>
          <p:nvSpPr>
            <p:cNvPr id="140297" name="Line 5"/>
            <p:cNvSpPr>
              <a:spLocks noChangeShapeType="1"/>
            </p:cNvSpPr>
            <p:nvPr/>
          </p:nvSpPr>
          <p:spPr bwMode="auto">
            <a:xfrm>
              <a:off x="336" y="1104"/>
              <a:ext cx="4992" cy="0"/>
            </a:xfrm>
            <a:prstGeom prst="line">
              <a:avLst/>
            </a:prstGeom>
            <a:noFill/>
            <a:ln w="28575">
              <a:solidFill>
                <a:schemeClr val="tx1"/>
              </a:solidFill>
              <a:round/>
              <a:headEnd/>
              <a:tailEnd type="triangle" w="med" len="med"/>
            </a:ln>
          </p:spPr>
          <p:txBody>
            <a:bodyPr wrap="none"/>
            <a:lstStyle/>
            <a:p>
              <a:endParaRPr lang="zh-CN" altLang="en-US"/>
            </a:p>
          </p:txBody>
        </p:sp>
        <p:sp>
          <p:nvSpPr>
            <p:cNvPr id="140298" name="Line 6"/>
            <p:cNvSpPr>
              <a:spLocks noChangeShapeType="1"/>
            </p:cNvSpPr>
            <p:nvPr/>
          </p:nvSpPr>
          <p:spPr bwMode="auto">
            <a:xfrm>
              <a:off x="336" y="144"/>
              <a:ext cx="0" cy="1968"/>
            </a:xfrm>
            <a:prstGeom prst="line">
              <a:avLst/>
            </a:prstGeom>
            <a:noFill/>
            <a:ln w="28575">
              <a:solidFill>
                <a:schemeClr val="tx1"/>
              </a:solidFill>
              <a:round/>
              <a:headEnd type="triangle" w="med" len="med"/>
              <a:tailEnd/>
            </a:ln>
          </p:spPr>
          <p:txBody>
            <a:bodyPr wrap="none"/>
            <a:lstStyle/>
            <a:p>
              <a:endParaRPr lang="zh-CN" altLang="en-US"/>
            </a:p>
          </p:txBody>
        </p:sp>
        <p:sp>
          <p:nvSpPr>
            <p:cNvPr id="140299" name="Text Box 7"/>
            <p:cNvSpPr txBox="1">
              <a:spLocks noChangeArrowheads="1"/>
            </p:cNvSpPr>
            <p:nvPr/>
          </p:nvSpPr>
          <p:spPr bwMode="auto">
            <a:xfrm>
              <a:off x="5328" y="912"/>
              <a:ext cx="432"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rPr>
                <a:t>t</a:t>
              </a:r>
            </a:p>
          </p:txBody>
        </p:sp>
        <p:sp>
          <p:nvSpPr>
            <p:cNvPr id="140300" name="Freeform 8"/>
            <p:cNvSpPr>
              <a:spLocks/>
            </p:cNvSpPr>
            <p:nvPr/>
          </p:nvSpPr>
          <p:spPr bwMode="auto">
            <a:xfrm>
              <a:off x="341" y="458"/>
              <a:ext cx="4665" cy="1298"/>
            </a:xfrm>
            <a:custGeom>
              <a:avLst/>
              <a:gdLst>
                <a:gd name="T0" fmla="*/ 0 w 4665"/>
                <a:gd name="T1" fmla="*/ 1152 h 1298"/>
                <a:gd name="T2" fmla="*/ 349 w 4665"/>
                <a:gd name="T3" fmla="*/ 1127 h 1298"/>
                <a:gd name="T4" fmla="*/ 616 w 4665"/>
                <a:gd name="T5" fmla="*/ 1071 h 1298"/>
                <a:gd name="T6" fmla="*/ 722 w 4665"/>
                <a:gd name="T7" fmla="*/ 1014 h 1298"/>
                <a:gd name="T8" fmla="*/ 916 w 4665"/>
                <a:gd name="T9" fmla="*/ 892 h 1298"/>
                <a:gd name="T10" fmla="*/ 957 w 4665"/>
                <a:gd name="T11" fmla="*/ 852 h 1298"/>
                <a:gd name="T12" fmla="*/ 973 w 4665"/>
                <a:gd name="T13" fmla="*/ 827 h 1298"/>
                <a:gd name="T14" fmla="*/ 998 w 4665"/>
                <a:gd name="T15" fmla="*/ 811 h 1298"/>
                <a:gd name="T16" fmla="*/ 1136 w 4665"/>
                <a:gd name="T17" fmla="*/ 689 h 1298"/>
                <a:gd name="T18" fmla="*/ 1225 w 4665"/>
                <a:gd name="T19" fmla="*/ 559 h 1298"/>
                <a:gd name="T20" fmla="*/ 1306 w 4665"/>
                <a:gd name="T21" fmla="*/ 454 h 1298"/>
                <a:gd name="T22" fmla="*/ 1598 w 4665"/>
                <a:gd name="T23" fmla="*/ 154 h 1298"/>
                <a:gd name="T24" fmla="*/ 1695 w 4665"/>
                <a:gd name="T25" fmla="*/ 97 h 1298"/>
                <a:gd name="T26" fmla="*/ 1793 w 4665"/>
                <a:gd name="T27" fmla="*/ 56 h 1298"/>
                <a:gd name="T28" fmla="*/ 1987 w 4665"/>
                <a:gd name="T29" fmla="*/ 0 h 1298"/>
                <a:gd name="T30" fmla="*/ 2239 w 4665"/>
                <a:gd name="T31" fmla="*/ 8 h 1298"/>
                <a:gd name="T32" fmla="*/ 2401 w 4665"/>
                <a:gd name="T33" fmla="*/ 65 h 1298"/>
                <a:gd name="T34" fmla="*/ 2442 w 4665"/>
                <a:gd name="T35" fmla="*/ 97 h 1298"/>
                <a:gd name="T36" fmla="*/ 2490 w 4665"/>
                <a:gd name="T37" fmla="*/ 121 h 1298"/>
                <a:gd name="T38" fmla="*/ 2555 w 4665"/>
                <a:gd name="T39" fmla="*/ 178 h 1298"/>
                <a:gd name="T40" fmla="*/ 2596 w 4665"/>
                <a:gd name="T41" fmla="*/ 211 h 1298"/>
                <a:gd name="T42" fmla="*/ 2644 w 4665"/>
                <a:gd name="T43" fmla="*/ 243 h 1298"/>
                <a:gd name="T44" fmla="*/ 2766 w 4665"/>
                <a:gd name="T45" fmla="*/ 365 h 1298"/>
                <a:gd name="T46" fmla="*/ 2799 w 4665"/>
                <a:gd name="T47" fmla="*/ 413 h 1298"/>
                <a:gd name="T48" fmla="*/ 2831 w 4665"/>
                <a:gd name="T49" fmla="*/ 454 h 1298"/>
                <a:gd name="T50" fmla="*/ 2864 w 4665"/>
                <a:gd name="T51" fmla="*/ 495 h 1298"/>
                <a:gd name="T52" fmla="*/ 2872 w 4665"/>
                <a:gd name="T53" fmla="*/ 519 h 1298"/>
                <a:gd name="T54" fmla="*/ 2896 w 4665"/>
                <a:gd name="T55" fmla="*/ 551 h 1298"/>
                <a:gd name="T56" fmla="*/ 2937 w 4665"/>
                <a:gd name="T57" fmla="*/ 624 h 1298"/>
                <a:gd name="T58" fmla="*/ 2993 w 4665"/>
                <a:gd name="T59" fmla="*/ 714 h 1298"/>
                <a:gd name="T60" fmla="*/ 3058 w 4665"/>
                <a:gd name="T61" fmla="*/ 795 h 1298"/>
                <a:gd name="T62" fmla="*/ 3204 w 4665"/>
                <a:gd name="T63" fmla="*/ 949 h 1298"/>
                <a:gd name="T64" fmla="*/ 3269 w 4665"/>
                <a:gd name="T65" fmla="*/ 1006 h 1298"/>
                <a:gd name="T66" fmla="*/ 3318 w 4665"/>
                <a:gd name="T67" fmla="*/ 1022 h 1298"/>
                <a:gd name="T68" fmla="*/ 3594 w 4665"/>
                <a:gd name="T69" fmla="*/ 1119 h 1298"/>
                <a:gd name="T70" fmla="*/ 3732 w 4665"/>
                <a:gd name="T71" fmla="*/ 1168 h 1298"/>
                <a:gd name="T72" fmla="*/ 4121 w 4665"/>
                <a:gd name="T73" fmla="*/ 1241 h 1298"/>
                <a:gd name="T74" fmla="*/ 4470 w 4665"/>
                <a:gd name="T75" fmla="*/ 1265 h 1298"/>
                <a:gd name="T76" fmla="*/ 4665 w 4665"/>
                <a:gd name="T77" fmla="*/ 1298 h 12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665"/>
                <a:gd name="T118" fmla="*/ 0 h 1298"/>
                <a:gd name="T119" fmla="*/ 4665 w 4665"/>
                <a:gd name="T120" fmla="*/ 1298 h 12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28575" cmpd="sng">
              <a:solidFill>
                <a:schemeClr val="tx2"/>
              </a:solidFill>
              <a:round/>
              <a:headEnd/>
              <a:tailEnd/>
            </a:ln>
          </p:spPr>
          <p:txBody>
            <a:bodyPr wrap="none"/>
            <a:lstStyle/>
            <a:p>
              <a:endParaRPr lang="zh-CN" altLang="en-US"/>
            </a:p>
          </p:txBody>
        </p:sp>
        <p:sp>
          <p:nvSpPr>
            <p:cNvPr id="140301" name="Text Box 9"/>
            <p:cNvSpPr txBox="1">
              <a:spLocks noChangeArrowheads="1"/>
            </p:cNvSpPr>
            <p:nvPr/>
          </p:nvSpPr>
          <p:spPr bwMode="auto">
            <a:xfrm>
              <a:off x="0" y="144"/>
              <a:ext cx="288" cy="327"/>
            </a:xfrm>
            <a:prstGeom prst="rect">
              <a:avLst/>
            </a:prstGeom>
            <a:noFill/>
            <a:ln w="9525">
              <a:noFill/>
              <a:miter lim="800000"/>
              <a:headEnd/>
              <a:tailEnd/>
            </a:ln>
          </p:spPr>
          <p:txBody>
            <a:bodyPr>
              <a:spAutoFit/>
            </a:bodyPr>
            <a:lstStyle/>
            <a:p>
              <a:pPr algn="ctr">
                <a:spcBef>
                  <a:spcPct val="50000"/>
                </a:spcBef>
              </a:pPr>
              <a:r>
                <a:rPr lang="en-US" altLang="zh-CN" sz="2400">
                  <a:latin typeface="Times New Roman" pitchFamily="18" charset="0"/>
                </a:rPr>
                <a:t> </a:t>
              </a:r>
              <a:r>
                <a:rPr lang="en-US" altLang="zh-CN" sz="2800" i="1">
                  <a:latin typeface="Times New Roman" pitchFamily="18" charset="0"/>
                </a:rPr>
                <a:t>x</a:t>
              </a:r>
            </a:p>
          </p:txBody>
        </p:sp>
        <p:sp>
          <p:nvSpPr>
            <p:cNvPr id="29706" name="Rectangle 10"/>
            <p:cNvSpPr>
              <a:spLocks noChangeArrowheads="1"/>
            </p:cNvSpPr>
            <p:nvPr/>
          </p:nvSpPr>
          <p:spPr bwMode="auto">
            <a:xfrm>
              <a:off x="4832" y="1680"/>
              <a:ext cx="192" cy="144"/>
            </a:xfrm>
            <a:prstGeom prst="rect">
              <a:avLst/>
            </a:prstGeom>
            <a:solidFill>
              <a:schemeClr val="bg2">
                <a:lumMod val="75000"/>
                <a:lumOff val="25000"/>
              </a:schemeClr>
            </a:solidFill>
            <a:ln w="9525">
              <a:noFill/>
              <a:miter lim="800000"/>
              <a:headEnd/>
              <a:tailEnd/>
            </a:ln>
            <a:effectLst/>
          </p:spPr>
          <p:txBody>
            <a:bodyPr wrap="none" anchor="ctr"/>
            <a:lstStyle/>
            <a:p>
              <a:pPr algn="ctr">
                <a:defRPr/>
              </a:pPr>
              <a:endParaRPr lang="zh-CN" altLang="en-US"/>
            </a:p>
          </p:txBody>
        </p:sp>
      </p:grpSp>
      <p:graphicFrame>
        <p:nvGraphicFramePr>
          <p:cNvPr id="140290" name="Object 2"/>
          <p:cNvGraphicFramePr>
            <a:graphicFrameLocks noChangeAspect="1"/>
          </p:cNvGraphicFramePr>
          <p:nvPr/>
        </p:nvGraphicFramePr>
        <p:xfrm>
          <a:off x="857250" y="3171825"/>
          <a:ext cx="7543800" cy="3409950"/>
        </p:xfrm>
        <a:graphic>
          <a:graphicData uri="http://schemas.openxmlformats.org/presentationml/2006/ole">
            <p:oleObj spid="_x0000_s140290" name="文档" r:id="rId3" imgW="8203441" imgH="3712974" progId="Word.Document.8">
              <p:embed/>
            </p:oleObj>
          </a:graphicData>
        </a:graphic>
      </p:graphicFrame>
      <p:sp>
        <p:nvSpPr>
          <p:cNvPr id="140293" name="Text Box 14"/>
          <p:cNvSpPr txBox="1">
            <a:spLocks noChangeArrowheads="1"/>
          </p:cNvSpPr>
          <p:nvPr/>
        </p:nvSpPr>
        <p:spPr bwMode="auto">
          <a:xfrm>
            <a:off x="1752600" y="2133600"/>
            <a:ext cx="407988" cy="461963"/>
          </a:xfrm>
          <a:prstGeom prst="rect">
            <a:avLst/>
          </a:prstGeom>
          <a:noFill/>
          <a:ln w="9525">
            <a:noFill/>
            <a:miter lim="800000"/>
            <a:headEnd/>
            <a:tailEnd/>
          </a:ln>
        </p:spPr>
        <p:txBody>
          <a:bodyPr wrap="none">
            <a:spAutoFit/>
          </a:bodyPr>
          <a:lstStyle/>
          <a:p>
            <a:pPr algn="ctr">
              <a:spcBef>
                <a:spcPct val="50000"/>
              </a:spcBef>
            </a:pPr>
            <a:r>
              <a:rPr lang="en-US" altLang="zh-CN" sz="2400" b="1">
                <a:solidFill>
                  <a:srgbClr val="FFC000"/>
                </a:solidFill>
              </a:rPr>
              <a:t>A</a:t>
            </a:r>
          </a:p>
        </p:txBody>
      </p:sp>
      <p:sp>
        <p:nvSpPr>
          <p:cNvPr id="140294" name="Text Box 15"/>
          <p:cNvSpPr txBox="1">
            <a:spLocks noChangeArrowheads="1"/>
          </p:cNvSpPr>
          <p:nvPr/>
        </p:nvSpPr>
        <p:spPr bwMode="auto">
          <a:xfrm>
            <a:off x="2590800" y="685800"/>
            <a:ext cx="407988" cy="461963"/>
          </a:xfrm>
          <a:prstGeom prst="rect">
            <a:avLst/>
          </a:prstGeom>
          <a:noFill/>
          <a:ln w="9525">
            <a:noFill/>
            <a:miter lim="800000"/>
            <a:headEnd/>
            <a:tailEnd/>
          </a:ln>
        </p:spPr>
        <p:txBody>
          <a:bodyPr wrap="none">
            <a:spAutoFit/>
          </a:bodyPr>
          <a:lstStyle/>
          <a:p>
            <a:pPr algn="ctr">
              <a:spcBef>
                <a:spcPct val="50000"/>
              </a:spcBef>
            </a:pPr>
            <a:r>
              <a:rPr lang="en-US" altLang="zh-CN" sz="2400" b="1">
                <a:solidFill>
                  <a:srgbClr val="009900"/>
                </a:solidFill>
              </a:rPr>
              <a:t>B</a:t>
            </a:r>
          </a:p>
        </p:txBody>
      </p:sp>
      <p:sp>
        <p:nvSpPr>
          <p:cNvPr id="140295" name="Text Box 16"/>
          <p:cNvSpPr txBox="1">
            <a:spLocks noChangeArrowheads="1"/>
          </p:cNvSpPr>
          <p:nvPr/>
        </p:nvSpPr>
        <p:spPr bwMode="auto">
          <a:xfrm>
            <a:off x="4953000" y="1066800"/>
            <a:ext cx="404813" cy="457200"/>
          </a:xfrm>
          <a:prstGeom prst="rect">
            <a:avLst/>
          </a:prstGeom>
          <a:noFill/>
          <a:ln w="9525">
            <a:noFill/>
            <a:miter lim="800000"/>
            <a:headEnd/>
            <a:tailEnd/>
          </a:ln>
        </p:spPr>
        <p:txBody>
          <a:bodyPr wrap="none">
            <a:spAutoFit/>
          </a:bodyPr>
          <a:lstStyle/>
          <a:p>
            <a:pPr algn="ctr">
              <a:spcBef>
                <a:spcPct val="50000"/>
              </a:spcBef>
            </a:pPr>
            <a:r>
              <a:rPr lang="en-US" altLang="zh-CN" sz="2400" b="1">
                <a:solidFill>
                  <a:srgbClr val="FF0000"/>
                </a:solidFill>
              </a:rPr>
              <a:t>C</a:t>
            </a:r>
          </a:p>
        </p:txBody>
      </p:sp>
      <p:sp>
        <p:nvSpPr>
          <p:cNvPr id="140296" name="Text Box 17"/>
          <p:cNvSpPr txBox="1">
            <a:spLocks noChangeArrowheads="1"/>
          </p:cNvSpPr>
          <p:nvPr/>
        </p:nvSpPr>
        <p:spPr bwMode="auto">
          <a:xfrm>
            <a:off x="6553200" y="2209800"/>
            <a:ext cx="404813" cy="457200"/>
          </a:xfrm>
          <a:prstGeom prst="rect">
            <a:avLst/>
          </a:prstGeom>
          <a:noFill/>
          <a:ln w="9525">
            <a:noFill/>
            <a:miter lim="800000"/>
            <a:headEnd/>
            <a:tailEnd/>
          </a:ln>
        </p:spPr>
        <p:txBody>
          <a:bodyPr wrap="none">
            <a:spAutoFit/>
          </a:bodyPr>
          <a:lstStyle/>
          <a:p>
            <a:pPr algn="ctr">
              <a:spcBef>
                <a:spcPct val="50000"/>
              </a:spcBef>
            </a:pPr>
            <a:r>
              <a:rPr lang="en-US" altLang="zh-CN" sz="2400" b="1">
                <a:solidFill>
                  <a:srgbClr val="9900CC"/>
                </a:solidFill>
              </a:rPr>
              <a:t>D</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943600" y="152400"/>
            <a:ext cx="2743200" cy="762000"/>
          </a:xfrm>
        </p:spPr>
        <p:txBody>
          <a:bodyPr/>
          <a:lstStyle/>
          <a:p>
            <a:pPr eaLnBrk="1" hangingPunct="1">
              <a:defRPr/>
            </a:pPr>
            <a:r>
              <a:rPr lang="en-US" altLang="zh-CN" sz="3600"/>
              <a:t>All 3 Graphs</a:t>
            </a:r>
          </a:p>
        </p:txBody>
      </p:sp>
      <p:grpSp>
        <p:nvGrpSpPr>
          <p:cNvPr id="160770" name="Group 36"/>
          <p:cNvGrpSpPr>
            <a:grpSpLocks/>
          </p:cNvGrpSpPr>
          <p:nvPr/>
        </p:nvGrpSpPr>
        <p:grpSpPr bwMode="auto">
          <a:xfrm>
            <a:off x="0" y="228600"/>
            <a:ext cx="8839200" cy="2057400"/>
            <a:chOff x="0" y="144"/>
            <a:chExt cx="5568" cy="1296"/>
          </a:xfrm>
        </p:grpSpPr>
        <p:sp>
          <p:nvSpPr>
            <p:cNvPr id="160789" name="Line 5"/>
            <p:cNvSpPr>
              <a:spLocks noChangeShapeType="1"/>
            </p:cNvSpPr>
            <p:nvPr/>
          </p:nvSpPr>
          <p:spPr bwMode="auto">
            <a:xfrm>
              <a:off x="325" y="776"/>
              <a:ext cx="4825" cy="1"/>
            </a:xfrm>
            <a:prstGeom prst="line">
              <a:avLst/>
            </a:prstGeom>
            <a:noFill/>
            <a:ln w="28575">
              <a:solidFill>
                <a:schemeClr val="tx1"/>
              </a:solidFill>
              <a:round/>
              <a:headEnd type="triangle" w="med" len="med"/>
              <a:tailEnd type="triangle" w="med" len="med"/>
            </a:ln>
          </p:spPr>
          <p:txBody>
            <a:bodyPr wrap="none"/>
            <a:lstStyle/>
            <a:p>
              <a:endParaRPr lang="zh-CN" altLang="en-US"/>
            </a:p>
          </p:txBody>
        </p:sp>
        <p:sp>
          <p:nvSpPr>
            <p:cNvPr id="160790" name="Line 6"/>
            <p:cNvSpPr>
              <a:spLocks noChangeShapeType="1"/>
            </p:cNvSpPr>
            <p:nvPr/>
          </p:nvSpPr>
          <p:spPr bwMode="auto">
            <a:xfrm>
              <a:off x="325" y="144"/>
              <a:ext cx="0" cy="1296"/>
            </a:xfrm>
            <a:prstGeom prst="line">
              <a:avLst/>
            </a:prstGeom>
            <a:noFill/>
            <a:ln w="28575">
              <a:solidFill>
                <a:schemeClr val="tx1"/>
              </a:solidFill>
              <a:round/>
              <a:headEnd type="triangle" w="med" len="med"/>
              <a:tailEnd type="triangle" w="med" len="med"/>
            </a:ln>
          </p:spPr>
          <p:txBody>
            <a:bodyPr wrap="none"/>
            <a:lstStyle/>
            <a:p>
              <a:endParaRPr lang="zh-CN" altLang="en-US"/>
            </a:p>
          </p:txBody>
        </p:sp>
        <p:sp>
          <p:nvSpPr>
            <p:cNvPr id="160791" name="Text Box 7"/>
            <p:cNvSpPr txBox="1">
              <a:spLocks noChangeArrowheads="1"/>
            </p:cNvSpPr>
            <p:nvPr/>
          </p:nvSpPr>
          <p:spPr bwMode="auto">
            <a:xfrm>
              <a:off x="5150" y="650"/>
              <a:ext cx="418" cy="327"/>
            </a:xfrm>
            <a:prstGeom prst="rect">
              <a:avLst/>
            </a:prstGeom>
            <a:noFill/>
            <a:ln w="9525">
              <a:noFill/>
              <a:miter lim="800000"/>
              <a:headEnd/>
              <a:tailEnd/>
            </a:ln>
          </p:spPr>
          <p:txBody>
            <a:bodyPr>
              <a:spAutoFit/>
            </a:bodyPr>
            <a:lstStyle/>
            <a:p>
              <a:pPr algn="ctr">
                <a:spcBef>
                  <a:spcPct val="50000"/>
                </a:spcBef>
              </a:pPr>
              <a:r>
                <a:rPr lang="en-US" altLang="zh-CN" sz="2800" i="1">
                  <a:latin typeface="Times New Roman" pitchFamily="18" charset="0"/>
                  <a:cs typeface="Times New Roman" pitchFamily="18" charset="0"/>
                </a:rPr>
                <a:t>t</a:t>
              </a:r>
            </a:p>
          </p:txBody>
        </p:sp>
        <p:sp>
          <p:nvSpPr>
            <p:cNvPr id="160792" name="Freeform 8"/>
            <p:cNvSpPr>
              <a:spLocks/>
            </p:cNvSpPr>
            <p:nvPr/>
          </p:nvSpPr>
          <p:spPr bwMode="auto">
            <a:xfrm>
              <a:off x="330" y="351"/>
              <a:ext cx="4509" cy="855"/>
            </a:xfrm>
            <a:custGeom>
              <a:avLst/>
              <a:gdLst>
                <a:gd name="T0" fmla="*/ 0 w 4665"/>
                <a:gd name="T1" fmla="*/ 1152 h 1298"/>
                <a:gd name="T2" fmla="*/ 349 w 4665"/>
                <a:gd name="T3" fmla="*/ 1127 h 1298"/>
                <a:gd name="T4" fmla="*/ 616 w 4665"/>
                <a:gd name="T5" fmla="*/ 1071 h 1298"/>
                <a:gd name="T6" fmla="*/ 722 w 4665"/>
                <a:gd name="T7" fmla="*/ 1014 h 1298"/>
                <a:gd name="T8" fmla="*/ 916 w 4665"/>
                <a:gd name="T9" fmla="*/ 892 h 1298"/>
                <a:gd name="T10" fmla="*/ 957 w 4665"/>
                <a:gd name="T11" fmla="*/ 852 h 1298"/>
                <a:gd name="T12" fmla="*/ 973 w 4665"/>
                <a:gd name="T13" fmla="*/ 827 h 1298"/>
                <a:gd name="T14" fmla="*/ 998 w 4665"/>
                <a:gd name="T15" fmla="*/ 811 h 1298"/>
                <a:gd name="T16" fmla="*/ 1136 w 4665"/>
                <a:gd name="T17" fmla="*/ 689 h 1298"/>
                <a:gd name="T18" fmla="*/ 1225 w 4665"/>
                <a:gd name="T19" fmla="*/ 559 h 1298"/>
                <a:gd name="T20" fmla="*/ 1306 w 4665"/>
                <a:gd name="T21" fmla="*/ 454 h 1298"/>
                <a:gd name="T22" fmla="*/ 1598 w 4665"/>
                <a:gd name="T23" fmla="*/ 154 h 1298"/>
                <a:gd name="T24" fmla="*/ 1695 w 4665"/>
                <a:gd name="T25" fmla="*/ 97 h 1298"/>
                <a:gd name="T26" fmla="*/ 1793 w 4665"/>
                <a:gd name="T27" fmla="*/ 56 h 1298"/>
                <a:gd name="T28" fmla="*/ 1987 w 4665"/>
                <a:gd name="T29" fmla="*/ 0 h 1298"/>
                <a:gd name="T30" fmla="*/ 2239 w 4665"/>
                <a:gd name="T31" fmla="*/ 8 h 1298"/>
                <a:gd name="T32" fmla="*/ 2401 w 4665"/>
                <a:gd name="T33" fmla="*/ 65 h 1298"/>
                <a:gd name="T34" fmla="*/ 2442 w 4665"/>
                <a:gd name="T35" fmla="*/ 97 h 1298"/>
                <a:gd name="T36" fmla="*/ 2490 w 4665"/>
                <a:gd name="T37" fmla="*/ 121 h 1298"/>
                <a:gd name="T38" fmla="*/ 2555 w 4665"/>
                <a:gd name="T39" fmla="*/ 178 h 1298"/>
                <a:gd name="T40" fmla="*/ 2596 w 4665"/>
                <a:gd name="T41" fmla="*/ 211 h 1298"/>
                <a:gd name="T42" fmla="*/ 2644 w 4665"/>
                <a:gd name="T43" fmla="*/ 243 h 1298"/>
                <a:gd name="T44" fmla="*/ 2766 w 4665"/>
                <a:gd name="T45" fmla="*/ 365 h 1298"/>
                <a:gd name="T46" fmla="*/ 2799 w 4665"/>
                <a:gd name="T47" fmla="*/ 413 h 1298"/>
                <a:gd name="T48" fmla="*/ 2831 w 4665"/>
                <a:gd name="T49" fmla="*/ 454 h 1298"/>
                <a:gd name="T50" fmla="*/ 2864 w 4665"/>
                <a:gd name="T51" fmla="*/ 495 h 1298"/>
                <a:gd name="T52" fmla="*/ 2872 w 4665"/>
                <a:gd name="T53" fmla="*/ 519 h 1298"/>
                <a:gd name="T54" fmla="*/ 2896 w 4665"/>
                <a:gd name="T55" fmla="*/ 551 h 1298"/>
                <a:gd name="T56" fmla="*/ 2937 w 4665"/>
                <a:gd name="T57" fmla="*/ 624 h 1298"/>
                <a:gd name="T58" fmla="*/ 2993 w 4665"/>
                <a:gd name="T59" fmla="*/ 714 h 1298"/>
                <a:gd name="T60" fmla="*/ 3058 w 4665"/>
                <a:gd name="T61" fmla="*/ 795 h 1298"/>
                <a:gd name="T62" fmla="*/ 3204 w 4665"/>
                <a:gd name="T63" fmla="*/ 949 h 1298"/>
                <a:gd name="T64" fmla="*/ 3269 w 4665"/>
                <a:gd name="T65" fmla="*/ 1006 h 1298"/>
                <a:gd name="T66" fmla="*/ 3318 w 4665"/>
                <a:gd name="T67" fmla="*/ 1022 h 1298"/>
                <a:gd name="T68" fmla="*/ 3594 w 4665"/>
                <a:gd name="T69" fmla="*/ 1119 h 1298"/>
                <a:gd name="T70" fmla="*/ 3732 w 4665"/>
                <a:gd name="T71" fmla="*/ 1168 h 1298"/>
                <a:gd name="T72" fmla="*/ 4121 w 4665"/>
                <a:gd name="T73" fmla="*/ 1241 h 1298"/>
                <a:gd name="T74" fmla="*/ 4470 w 4665"/>
                <a:gd name="T75" fmla="*/ 1265 h 1298"/>
                <a:gd name="T76" fmla="*/ 4665 w 4665"/>
                <a:gd name="T77" fmla="*/ 1298 h 129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665"/>
                <a:gd name="T118" fmla="*/ 0 h 1298"/>
                <a:gd name="T119" fmla="*/ 4665 w 4665"/>
                <a:gd name="T120" fmla="*/ 1298 h 129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665" h="1298">
                  <a:moveTo>
                    <a:pt x="0" y="1152"/>
                  </a:moveTo>
                  <a:cubicBezTo>
                    <a:pt x="115" y="1136"/>
                    <a:pt x="233" y="1135"/>
                    <a:pt x="349" y="1127"/>
                  </a:cubicBezTo>
                  <a:cubicBezTo>
                    <a:pt x="440" y="1114"/>
                    <a:pt x="526" y="1086"/>
                    <a:pt x="616" y="1071"/>
                  </a:cubicBezTo>
                  <a:cubicBezTo>
                    <a:pt x="645" y="1042"/>
                    <a:pt x="686" y="1034"/>
                    <a:pt x="722" y="1014"/>
                  </a:cubicBezTo>
                  <a:cubicBezTo>
                    <a:pt x="788" y="978"/>
                    <a:pt x="844" y="916"/>
                    <a:pt x="916" y="892"/>
                  </a:cubicBezTo>
                  <a:cubicBezTo>
                    <a:pt x="969" y="817"/>
                    <a:pt x="895" y="915"/>
                    <a:pt x="957" y="852"/>
                  </a:cubicBezTo>
                  <a:cubicBezTo>
                    <a:pt x="964" y="845"/>
                    <a:pt x="966" y="834"/>
                    <a:pt x="973" y="827"/>
                  </a:cubicBezTo>
                  <a:cubicBezTo>
                    <a:pt x="980" y="820"/>
                    <a:pt x="990" y="817"/>
                    <a:pt x="998" y="811"/>
                  </a:cubicBezTo>
                  <a:cubicBezTo>
                    <a:pt x="1045" y="772"/>
                    <a:pt x="1091" y="731"/>
                    <a:pt x="1136" y="689"/>
                  </a:cubicBezTo>
                  <a:cubicBezTo>
                    <a:pt x="1161" y="639"/>
                    <a:pt x="1193" y="603"/>
                    <a:pt x="1225" y="559"/>
                  </a:cubicBezTo>
                  <a:cubicBezTo>
                    <a:pt x="1253" y="522"/>
                    <a:pt x="1273" y="487"/>
                    <a:pt x="1306" y="454"/>
                  </a:cubicBezTo>
                  <a:cubicBezTo>
                    <a:pt x="1359" y="329"/>
                    <a:pt x="1482" y="219"/>
                    <a:pt x="1598" y="154"/>
                  </a:cubicBezTo>
                  <a:cubicBezTo>
                    <a:pt x="1634" y="134"/>
                    <a:pt x="1657" y="110"/>
                    <a:pt x="1695" y="97"/>
                  </a:cubicBezTo>
                  <a:cubicBezTo>
                    <a:pt x="1723" y="71"/>
                    <a:pt x="1758" y="67"/>
                    <a:pt x="1793" y="56"/>
                  </a:cubicBezTo>
                  <a:cubicBezTo>
                    <a:pt x="1858" y="36"/>
                    <a:pt x="1920" y="11"/>
                    <a:pt x="1987" y="0"/>
                  </a:cubicBezTo>
                  <a:cubicBezTo>
                    <a:pt x="2071" y="3"/>
                    <a:pt x="2155" y="3"/>
                    <a:pt x="2239" y="8"/>
                  </a:cubicBezTo>
                  <a:cubicBezTo>
                    <a:pt x="2296" y="11"/>
                    <a:pt x="2348" y="50"/>
                    <a:pt x="2401" y="65"/>
                  </a:cubicBezTo>
                  <a:cubicBezTo>
                    <a:pt x="2415" y="75"/>
                    <a:pt x="2427" y="88"/>
                    <a:pt x="2442" y="97"/>
                  </a:cubicBezTo>
                  <a:cubicBezTo>
                    <a:pt x="2496" y="129"/>
                    <a:pt x="2435" y="77"/>
                    <a:pt x="2490" y="121"/>
                  </a:cubicBezTo>
                  <a:cubicBezTo>
                    <a:pt x="2512" y="139"/>
                    <a:pt x="2533" y="160"/>
                    <a:pt x="2555" y="178"/>
                  </a:cubicBezTo>
                  <a:cubicBezTo>
                    <a:pt x="2569" y="189"/>
                    <a:pt x="2582" y="200"/>
                    <a:pt x="2596" y="211"/>
                  </a:cubicBezTo>
                  <a:cubicBezTo>
                    <a:pt x="2611" y="223"/>
                    <a:pt x="2644" y="243"/>
                    <a:pt x="2644" y="243"/>
                  </a:cubicBezTo>
                  <a:cubicBezTo>
                    <a:pt x="2678" y="290"/>
                    <a:pt x="2717" y="332"/>
                    <a:pt x="2766" y="365"/>
                  </a:cubicBezTo>
                  <a:cubicBezTo>
                    <a:pt x="2786" y="424"/>
                    <a:pt x="2757" y="351"/>
                    <a:pt x="2799" y="413"/>
                  </a:cubicBezTo>
                  <a:cubicBezTo>
                    <a:pt x="2832" y="462"/>
                    <a:pt x="2776" y="417"/>
                    <a:pt x="2831" y="454"/>
                  </a:cubicBezTo>
                  <a:cubicBezTo>
                    <a:pt x="2841" y="469"/>
                    <a:pt x="2855" y="480"/>
                    <a:pt x="2864" y="495"/>
                  </a:cubicBezTo>
                  <a:cubicBezTo>
                    <a:pt x="2868" y="502"/>
                    <a:pt x="2868" y="512"/>
                    <a:pt x="2872" y="519"/>
                  </a:cubicBezTo>
                  <a:cubicBezTo>
                    <a:pt x="2879" y="531"/>
                    <a:pt x="2888" y="540"/>
                    <a:pt x="2896" y="551"/>
                  </a:cubicBezTo>
                  <a:cubicBezTo>
                    <a:pt x="2905" y="578"/>
                    <a:pt x="2937" y="624"/>
                    <a:pt x="2937" y="624"/>
                  </a:cubicBezTo>
                  <a:cubicBezTo>
                    <a:pt x="2948" y="659"/>
                    <a:pt x="2968" y="687"/>
                    <a:pt x="2993" y="714"/>
                  </a:cubicBezTo>
                  <a:cubicBezTo>
                    <a:pt x="3004" y="747"/>
                    <a:pt x="3029" y="776"/>
                    <a:pt x="3058" y="795"/>
                  </a:cubicBezTo>
                  <a:cubicBezTo>
                    <a:pt x="3094" y="849"/>
                    <a:pt x="3150" y="913"/>
                    <a:pt x="3204" y="949"/>
                  </a:cubicBezTo>
                  <a:cubicBezTo>
                    <a:pt x="3220" y="973"/>
                    <a:pt x="3242" y="994"/>
                    <a:pt x="3269" y="1006"/>
                  </a:cubicBezTo>
                  <a:cubicBezTo>
                    <a:pt x="3285" y="1013"/>
                    <a:pt x="3318" y="1022"/>
                    <a:pt x="3318" y="1022"/>
                  </a:cubicBezTo>
                  <a:cubicBezTo>
                    <a:pt x="3391" y="1071"/>
                    <a:pt x="3509" y="1092"/>
                    <a:pt x="3594" y="1119"/>
                  </a:cubicBezTo>
                  <a:cubicBezTo>
                    <a:pt x="3635" y="1146"/>
                    <a:pt x="3686" y="1153"/>
                    <a:pt x="3732" y="1168"/>
                  </a:cubicBezTo>
                  <a:cubicBezTo>
                    <a:pt x="3859" y="1210"/>
                    <a:pt x="3988" y="1231"/>
                    <a:pt x="4121" y="1241"/>
                  </a:cubicBezTo>
                  <a:cubicBezTo>
                    <a:pt x="4238" y="1260"/>
                    <a:pt x="4350" y="1261"/>
                    <a:pt x="4470" y="1265"/>
                  </a:cubicBezTo>
                  <a:cubicBezTo>
                    <a:pt x="4537" y="1273"/>
                    <a:pt x="4597" y="1298"/>
                    <a:pt x="4665" y="1298"/>
                  </a:cubicBezTo>
                </a:path>
              </a:pathLst>
            </a:custGeom>
            <a:noFill/>
            <a:ln w="38100" cmpd="sng">
              <a:solidFill>
                <a:srgbClr val="FF0000"/>
              </a:solidFill>
              <a:round/>
              <a:headEnd type="none" w="med" len="med"/>
              <a:tailEnd type="none" w="med" len="med"/>
            </a:ln>
          </p:spPr>
          <p:txBody>
            <a:bodyPr wrap="none"/>
            <a:lstStyle/>
            <a:p>
              <a:endParaRPr lang="zh-CN" altLang="en-US"/>
            </a:p>
          </p:txBody>
        </p:sp>
        <p:sp>
          <p:nvSpPr>
            <p:cNvPr id="160793" name="Text Box 9"/>
            <p:cNvSpPr txBox="1">
              <a:spLocks noChangeArrowheads="1"/>
            </p:cNvSpPr>
            <p:nvPr/>
          </p:nvSpPr>
          <p:spPr bwMode="auto">
            <a:xfrm>
              <a:off x="0" y="144"/>
              <a:ext cx="384" cy="327"/>
            </a:xfrm>
            <a:prstGeom prst="rect">
              <a:avLst/>
            </a:prstGeom>
            <a:noFill/>
            <a:ln w="9525">
              <a:noFill/>
              <a:miter lim="800000"/>
              <a:headEnd/>
              <a:tailEnd/>
            </a:ln>
          </p:spPr>
          <p:txBody>
            <a:bodyPr>
              <a:spAutoFit/>
            </a:bodyPr>
            <a:lstStyle/>
            <a:p>
              <a:pPr algn="ctr">
                <a:spcBef>
                  <a:spcPct val="50000"/>
                </a:spcBef>
              </a:pPr>
              <a:r>
                <a:rPr lang="en-US" altLang="zh-CN" sz="2400" i="1"/>
                <a:t> </a:t>
              </a:r>
              <a:r>
                <a:rPr lang="en-US" altLang="zh-CN" sz="2800" i="1">
                  <a:latin typeface="Times New Roman" pitchFamily="18" charset="0"/>
                  <a:cs typeface="Times New Roman" pitchFamily="18" charset="0"/>
                </a:rPr>
                <a:t>x</a:t>
              </a:r>
            </a:p>
          </p:txBody>
        </p:sp>
        <p:sp>
          <p:nvSpPr>
            <p:cNvPr id="160794" name="Rectangle 10"/>
            <p:cNvSpPr>
              <a:spLocks noChangeArrowheads="1"/>
            </p:cNvSpPr>
            <p:nvPr/>
          </p:nvSpPr>
          <p:spPr bwMode="auto">
            <a:xfrm>
              <a:off x="4671" y="1187"/>
              <a:ext cx="186" cy="95"/>
            </a:xfrm>
            <a:prstGeom prst="rect">
              <a:avLst/>
            </a:prstGeom>
            <a:solidFill>
              <a:srgbClr val="333399"/>
            </a:solidFill>
            <a:ln w="9525">
              <a:noFill/>
              <a:miter lim="800000"/>
              <a:headEnd/>
              <a:tailEnd/>
            </a:ln>
          </p:spPr>
          <p:txBody>
            <a:bodyPr wrap="none" anchor="ctr"/>
            <a:lstStyle/>
            <a:p>
              <a:pPr algn="ctr"/>
              <a:endParaRPr lang="zh-CN" altLang="en-US"/>
            </a:p>
          </p:txBody>
        </p:sp>
      </p:grpSp>
      <p:sp>
        <p:nvSpPr>
          <p:cNvPr id="160771" name="Line 18"/>
          <p:cNvSpPr>
            <a:spLocks noChangeShapeType="1"/>
          </p:cNvSpPr>
          <p:nvPr/>
        </p:nvSpPr>
        <p:spPr bwMode="auto">
          <a:xfrm>
            <a:off x="533400" y="2590800"/>
            <a:ext cx="0" cy="1828800"/>
          </a:xfrm>
          <a:prstGeom prst="line">
            <a:avLst/>
          </a:prstGeom>
          <a:noFill/>
          <a:ln w="28575">
            <a:solidFill>
              <a:schemeClr val="tx1"/>
            </a:solidFill>
            <a:round/>
            <a:headEnd type="triangle" w="med" len="med"/>
            <a:tailEnd/>
          </a:ln>
        </p:spPr>
        <p:txBody>
          <a:bodyPr wrap="none" anchor="ctr"/>
          <a:lstStyle/>
          <a:p>
            <a:endParaRPr lang="zh-CN" altLang="en-US"/>
          </a:p>
        </p:txBody>
      </p:sp>
      <p:sp>
        <p:nvSpPr>
          <p:cNvPr id="160772" name="Line 19"/>
          <p:cNvSpPr>
            <a:spLocks noChangeShapeType="1"/>
          </p:cNvSpPr>
          <p:nvPr/>
        </p:nvSpPr>
        <p:spPr bwMode="auto">
          <a:xfrm>
            <a:off x="533400" y="3505200"/>
            <a:ext cx="7772400" cy="0"/>
          </a:xfrm>
          <a:prstGeom prst="line">
            <a:avLst/>
          </a:prstGeom>
          <a:noFill/>
          <a:ln w="28575">
            <a:solidFill>
              <a:schemeClr val="tx1"/>
            </a:solidFill>
            <a:round/>
            <a:headEnd/>
            <a:tailEnd type="triangle" w="med" len="med"/>
          </a:ln>
        </p:spPr>
        <p:txBody>
          <a:bodyPr wrap="none" anchor="ctr"/>
          <a:lstStyle/>
          <a:p>
            <a:endParaRPr lang="zh-CN" altLang="en-US"/>
          </a:p>
        </p:txBody>
      </p:sp>
      <p:sp>
        <p:nvSpPr>
          <p:cNvPr id="160773" name="Text Box 20"/>
          <p:cNvSpPr txBox="1">
            <a:spLocks noChangeArrowheads="1"/>
          </p:cNvSpPr>
          <p:nvPr/>
        </p:nvSpPr>
        <p:spPr bwMode="auto">
          <a:xfrm>
            <a:off x="152400" y="2514600"/>
            <a:ext cx="342900" cy="523875"/>
          </a:xfrm>
          <a:prstGeom prst="rect">
            <a:avLst/>
          </a:prstGeom>
          <a:noFill/>
          <a:ln w="9525">
            <a:noFill/>
            <a:miter lim="800000"/>
            <a:headEnd/>
            <a:tailEnd/>
          </a:ln>
        </p:spPr>
        <p:txBody>
          <a:bodyPr wrap="none">
            <a:spAutoFit/>
          </a:bodyPr>
          <a:lstStyle/>
          <a:p>
            <a:pPr algn="ctr">
              <a:spcBef>
                <a:spcPct val="50000"/>
              </a:spcBef>
            </a:pPr>
            <a:r>
              <a:rPr lang="en-US" altLang="zh-CN" sz="2800" i="1">
                <a:latin typeface="Times New Roman" pitchFamily="18" charset="0"/>
                <a:cs typeface="Times New Roman" pitchFamily="18" charset="0"/>
              </a:rPr>
              <a:t>v</a:t>
            </a:r>
          </a:p>
        </p:txBody>
      </p:sp>
      <p:sp>
        <p:nvSpPr>
          <p:cNvPr id="160774" name="Text Box 21"/>
          <p:cNvSpPr txBox="1">
            <a:spLocks noChangeArrowheads="1"/>
          </p:cNvSpPr>
          <p:nvPr/>
        </p:nvSpPr>
        <p:spPr bwMode="auto">
          <a:xfrm>
            <a:off x="8382000" y="3276600"/>
            <a:ext cx="282575" cy="519113"/>
          </a:xfrm>
          <a:prstGeom prst="rect">
            <a:avLst/>
          </a:prstGeom>
          <a:noFill/>
          <a:ln w="9525">
            <a:noFill/>
            <a:miter lim="800000"/>
            <a:headEnd/>
            <a:tailEnd/>
          </a:ln>
        </p:spPr>
        <p:txBody>
          <a:bodyPr wrap="none">
            <a:spAutoFit/>
          </a:bodyPr>
          <a:lstStyle/>
          <a:p>
            <a:pPr algn="ctr">
              <a:spcBef>
                <a:spcPct val="50000"/>
              </a:spcBef>
            </a:pPr>
            <a:r>
              <a:rPr lang="en-US" altLang="zh-CN" sz="2800" i="1">
                <a:latin typeface="Times New Roman" pitchFamily="18" charset="0"/>
                <a:cs typeface="Times New Roman" pitchFamily="18" charset="0"/>
              </a:rPr>
              <a:t>t</a:t>
            </a:r>
          </a:p>
        </p:txBody>
      </p:sp>
      <p:sp>
        <p:nvSpPr>
          <p:cNvPr id="160775" name="Line 22"/>
          <p:cNvSpPr>
            <a:spLocks noChangeShapeType="1"/>
          </p:cNvSpPr>
          <p:nvPr/>
        </p:nvSpPr>
        <p:spPr bwMode="auto">
          <a:xfrm>
            <a:off x="533400" y="4648200"/>
            <a:ext cx="0" cy="1828800"/>
          </a:xfrm>
          <a:prstGeom prst="line">
            <a:avLst/>
          </a:prstGeom>
          <a:noFill/>
          <a:ln w="28575">
            <a:solidFill>
              <a:schemeClr val="tx1"/>
            </a:solidFill>
            <a:round/>
            <a:headEnd type="triangle" w="med" len="med"/>
            <a:tailEnd/>
          </a:ln>
        </p:spPr>
        <p:txBody>
          <a:bodyPr wrap="none" anchor="ctr"/>
          <a:lstStyle/>
          <a:p>
            <a:endParaRPr lang="zh-CN" altLang="en-US"/>
          </a:p>
        </p:txBody>
      </p:sp>
      <p:sp>
        <p:nvSpPr>
          <p:cNvPr id="160776" name="Line 23"/>
          <p:cNvSpPr>
            <a:spLocks noChangeShapeType="1"/>
          </p:cNvSpPr>
          <p:nvPr/>
        </p:nvSpPr>
        <p:spPr bwMode="auto">
          <a:xfrm>
            <a:off x="533400" y="5562600"/>
            <a:ext cx="7772400" cy="0"/>
          </a:xfrm>
          <a:prstGeom prst="line">
            <a:avLst/>
          </a:prstGeom>
          <a:noFill/>
          <a:ln w="28575">
            <a:solidFill>
              <a:schemeClr val="tx1"/>
            </a:solidFill>
            <a:round/>
            <a:headEnd/>
            <a:tailEnd type="triangle" w="med" len="med"/>
          </a:ln>
        </p:spPr>
        <p:txBody>
          <a:bodyPr wrap="none" anchor="ctr"/>
          <a:lstStyle/>
          <a:p>
            <a:endParaRPr lang="zh-CN" altLang="en-US"/>
          </a:p>
        </p:txBody>
      </p:sp>
      <p:sp>
        <p:nvSpPr>
          <p:cNvPr id="160777" name="Text Box 24"/>
          <p:cNvSpPr txBox="1">
            <a:spLocks noChangeArrowheads="1"/>
          </p:cNvSpPr>
          <p:nvPr/>
        </p:nvSpPr>
        <p:spPr bwMode="auto">
          <a:xfrm>
            <a:off x="152400" y="4572000"/>
            <a:ext cx="361950" cy="519113"/>
          </a:xfrm>
          <a:prstGeom prst="rect">
            <a:avLst/>
          </a:prstGeom>
          <a:noFill/>
          <a:ln w="9525">
            <a:noFill/>
            <a:miter lim="800000"/>
            <a:headEnd/>
            <a:tailEnd/>
          </a:ln>
        </p:spPr>
        <p:txBody>
          <a:bodyPr wrap="none">
            <a:spAutoFit/>
          </a:bodyPr>
          <a:lstStyle/>
          <a:p>
            <a:pPr algn="ctr">
              <a:spcBef>
                <a:spcPct val="50000"/>
              </a:spcBef>
            </a:pPr>
            <a:r>
              <a:rPr lang="en-US" altLang="zh-CN" sz="2800" i="1">
                <a:latin typeface="Times New Roman" pitchFamily="18" charset="0"/>
              </a:rPr>
              <a:t>a</a:t>
            </a:r>
          </a:p>
        </p:txBody>
      </p:sp>
      <p:sp>
        <p:nvSpPr>
          <p:cNvPr id="160778" name="Text Box 25"/>
          <p:cNvSpPr txBox="1">
            <a:spLocks noChangeArrowheads="1"/>
          </p:cNvSpPr>
          <p:nvPr/>
        </p:nvSpPr>
        <p:spPr bwMode="auto">
          <a:xfrm>
            <a:off x="8382000" y="5334000"/>
            <a:ext cx="282575" cy="519113"/>
          </a:xfrm>
          <a:prstGeom prst="rect">
            <a:avLst/>
          </a:prstGeom>
          <a:noFill/>
          <a:ln w="9525">
            <a:noFill/>
            <a:miter lim="800000"/>
            <a:headEnd/>
            <a:tailEnd/>
          </a:ln>
        </p:spPr>
        <p:txBody>
          <a:bodyPr wrap="none">
            <a:spAutoFit/>
          </a:bodyPr>
          <a:lstStyle/>
          <a:p>
            <a:pPr algn="ctr">
              <a:spcBef>
                <a:spcPct val="50000"/>
              </a:spcBef>
            </a:pPr>
            <a:r>
              <a:rPr lang="en-US" altLang="zh-CN" sz="2800" i="1">
                <a:latin typeface="Times New Roman" pitchFamily="18" charset="0"/>
                <a:cs typeface="Times New Roman" pitchFamily="18" charset="0"/>
              </a:rPr>
              <a:t>t</a:t>
            </a:r>
          </a:p>
        </p:txBody>
      </p:sp>
      <p:sp>
        <p:nvSpPr>
          <p:cNvPr id="160779" name="Line 26"/>
          <p:cNvSpPr>
            <a:spLocks noChangeShapeType="1"/>
          </p:cNvSpPr>
          <p:nvPr/>
        </p:nvSpPr>
        <p:spPr bwMode="auto">
          <a:xfrm>
            <a:off x="2362200" y="304800"/>
            <a:ext cx="0" cy="6553200"/>
          </a:xfrm>
          <a:prstGeom prst="line">
            <a:avLst/>
          </a:prstGeom>
          <a:noFill/>
          <a:ln w="38100" cap="rnd">
            <a:solidFill>
              <a:srgbClr val="9900CC"/>
            </a:solidFill>
            <a:prstDash val="sysDot"/>
            <a:round/>
            <a:headEnd/>
            <a:tailEnd/>
          </a:ln>
        </p:spPr>
        <p:txBody>
          <a:bodyPr wrap="none" anchor="ctr"/>
          <a:lstStyle/>
          <a:p>
            <a:endParaRPr lang="zh-CN" altLang="en-US"/>
          </a:p>
        </p:txBody>
      </p:sp>
      <p:sp>
        <p:nvSpPr>
          <p:cNvPr id="160780" name="Line 27"/>
          <p:cNvSpPr>
            <a:spLocks noChangeShapeType="1"/>
          </p:cNvSpPr>
          <p:nvPr/>
        </p:nvSpPr>
        <p:spPr bwMode="auto">
          <a:xfrm>
            <a:off x="3733800" y="304800"/>
            <a:ext cx="0" cy="6553200"/>
          </a:xfrm>
          <a:prstGeom prst="line">
            <a:avLst/>
          </a:prstGeom>
          <a:noFill/>
          <a:ln w="38100" cap="rnd">
            <a:solidFill>
              <a:srgbClr val="9900CC"/>
            </a:solidFill>
            <a:prstDash val="sysDot"/>
            <a:round/>
            <a:headEnd/>
            <a:tailEnd/>
          </a:ln>
        </p:spPr>
        <p:txBody>
          <a:bodyPr wrap="none" anchor="ctr"/>
          <a:lstStyle/>
          <a:p>
            <a:endParaRPr lang="zh-CN" altLang="en-US"/>
          </a:p>
        </p:txBody>
      </p:sp>
      <p:sp>
        <p:nvSpPr>
          <p:cNvPr id="160781" name="Line 28"/>
          <p:cNvSpPr>
            <a:spLocks noChangeShapeType="1"/>
          </p:cNvSpPr>
          <p:nvPr/>
        </p:nvSpPr>
        <p:spPr bwMode="auto">
          <a:xfrm>
            <a:off x="4937125" y="247650"/>
            <a:ext cx="0" cy="6553200"/>
          </a:xfrm>
          <a:prstGeom prst="line">
            <a:avLst/>
          </a:prstGeom>
          <a:noFill/>
          <a:ln w="38100" cap="rnd">
            <a:solidFill>
              <a:srgbClr val="9900CC"/>
            </a:solidFill>
            <a:prstDash val="sysDot"/>
            <a:round/>
            <a:headEnd/>
            <a:tailEnd/>
          </a:ln>
        </p:spPr>
        <p:txBody>
          <a:bodyPr wrap="none" anchor="ctr"/>
          <a:lstStyle/>
          <a:p>
            <a:endParaRPr lang="zh-CN" altLang="en-US"/>
          </a:p>
        </p:txBody>
      </p:sp>
      <p:sp>
        <p:nvSpPr>
          <p:cNvPr id="160782" name="Line 29"/>
          <p:cNvSpPr>
            <a:spLocks noChangeShapeType="1"/>
          </p:cNvSpPr>
          <p:nvPr/>
        </p:nvSpPr>
        <p:spPr bwMode="auto">
          <a:xfrm flipV="1">
            <a:off x="533400" y="2895600"/>
            <a:ext cx="1828800" cy="609600"/>
          </a:xfrm>
          <a:prstGeom prst="line">
            <a:avLst/>
          </a:prstGeom>
          <a:noFill/>
          <a:ln w="38100">
            <a:solidFill>
              <a:srgbClr val="0066FF"/>
            </a:solidFill>
            <a:round/>
            <a:headEnd/>
            <a:tailEnd/>
          </a:ln>
        </p:spPr>
        <p:txBody>
          <a:bodyPr wrap="none" anchor="ctr"/>
          <a:lstStyle/>
          <a:p>
            <a:endParaRPr lang="zh-CN" altLang="en-US"/>
          </a:p>
        </p:txBody>
      </p:sp>
      <p:sp>
        <p:nvSpPr>
          <p:cNvPr id="160783" name="Line 30"/>
          <p:cNvSpPr>
            <a:spLocks noChangeShapeType="1"/>
          </p:cNvSpPr>
          <p:nvPr/>
        </p:nvSpPr>
        <p:spPr bwMode="auto">
          <a:xfrm>
            <a:off x="2362200" y="2895600"/>
            <a:ext cx="2590800" cy="1143000"/>
          </a:xfrm>
          <a:prstGeom prst="line">
            <a:avLst/>
          </a:prstGeom>
          <a:noFill/>
          <a:ln w="38100">
            <a:solidFill>
              <a:srgbClr val="0066FF"/>
            </a:solidFill>
            <a:round/>
            <a:headEnd/>
            <a:tailEnd/>
          </a:ln>
        </p:spPr>
        <p:txBody>
          <a:bodyPr wrap="none" anchor="ctr"/>
          <a:lstStyle/>
          <a:p>
            <a:endParaRPr lang="zh-CN" altLang="en-US"/>
          </a:p>
        </p:txBody>
      </p:sp>
      <p:sp>
        <p:nvSpPr>
          <p:cNvPr id="160784" name="Line 31"/>
          <p:cNvSpPr>
            <a:spLocks noChangeShapeType="1"/>
          </p:cNvSpPr>
          <p:nvPr/>
        </p:nvSpPr>
        <p:spPr bwMode="auto">
          <a:xfrm>
            <a:off x="7239000" y="990600"/>
            <a:ext cx="0" cy="5867400"/>
          </a:xfrm>
          <a:prstGeom prst="line">
            <a:avLst/>
          </a:prstGeom>
          <a:noFill/>
          <a:ln w="38100" cap="rnd">
            <a:solidFill>
              <a:srgbClr val="9900CC"/>
            </a:solidFill>
            <a:prstDash val="sysDot"/>
            <a:round/>
            <a:headEnd/>
            <a:tailEnd/>
          </a:ln>
        </p:spPr>
        <p:txBody>
          <a:bodyPr wrap="none" anchor="ctr"/>
          <a:lstStyle/>
          <a:p>
            <a:endParaRPr lang="zh-CN" altLang="en-US"/>
          </a:p>
        </p:txBody>
      </p:sp>
      <p:sp>
        <p:nvSpPr>
          <p:cNvPr id="160785" name="Line 32"/>
          <p:cNvSpPr>
            <a:spLocks noChangeShapeType="1"/>
          </p:cNvSpPr>
          <p:nvPr/>
        </p:nvSpPr>
        <p:spPr bwMode="auto">
          <a:xfrm flipV="1">
            <a:off x="4953000" y="3505200"/>
            <a:ext cx="2286000" cy="533400"/>
          </a:xfrm>
          <a:prstGeom prst="line">
            <a:avLst/>
          </a:prstGeom>
          <a:noFill/>
          <a:ln w="38100">
            <a:solidFill>
              <a:srgbClr val="0066FF"/>
            </a:solidFill>
            <a:round/>
            <a:headEnd/>
            <a:tailEnd/>
          </a:ln>
        </p:spPr>
        <p:txBody>
          <a:bodyPr wrap="none" anchor="ctr"/>
          <a:lstStyle/>
          <a:p>
            <a:endParaRPr lang="zh-CN" altLang="en-US"/>
          </a:p>
        </p:txBody>
      </p:sp>
      <p:sp>
        <p:nvSpPr>
          <p:cNvPr id="160786" name="Line 33"/>
          <p:cNvSpPr>
            <a:spLocks noChangeShapeType="1"/>
          </p:cNvSpPr>
          <p:nvPr/>
        </p:nvSpPr>
        <p:spPr bwMode="auto">
          <a:xfrm>
            <a:off x="533400" y="5181600"/>
            <a:ext cx="1828800" cy="0"/>
          </a:xfrm>
          <a:prstGeom prst="line">
            <a:avLst/>
          </a:prstGeom>
          <a:noFill/>
          <a:ln w="38100">
            <a:solidFill>
              <a:srgbClr val="008000"/>
            </a:solidFill>
            <a:round/>
            <a:headEnd/>
            <a:tailEnd/>
          </a:ln>
        </p:spPr>
        <p:txBody>
          <a:bodyPr wrap="none" anchor="ctr"/>
          <a:lstStyle/>
          <a:p>
            <a:endParaRPr lang="zh-CN" altLang="en-US"/>
          </a:p>
        </p:txBody>
      </p:sp>
      <p:sp>
        <p:nvSpPr>
          <p:cNvPr id="160787" name="Line 34"/>
          <p:cNvSpPr>
            <a:spLocks noChangeShapeType="1"/>
          </p:cNvSpPr>
          <p:nvPr/>
        </p:nvSpPr>
        <p:spPr bwMode="auto">
          <a:xfrm>
            <a:off x="2362200" y="6248400"/>
            <a:ext cx="2590800" cy="0"/>
          </a:xfrm>
          <a:prstGeom prst="line">
            <a:avLst/>
          </a:prstGeom>
          <a:noFill/>
          <a:ln w="38100">
            <a:solidFill>
              <a:srgbClr val="008000"/>
            </a:solidFill>
            <a:round/>
            <a:headEnd/>
            <a:tailEnd/>
          </a:ln>
        </p:spPr>
        <p:txBody>
          <a:bodyPr wrap="none" anchor="ctr"/>
          <a:lstStyle/>
          <a:p>
            <a:endParaRPr lang="zh-CN" altLang="en-US"/>
          </a:p>
        </p:txBody>
      </p:sp>
      <p:sp>
        <p:nvSpPr>
          <p:cNvPr id="160788" name="Line 35"/>
          <p:cNvSpPr>
            <a:spLocks noChangeShapeType="1"/>
          </p:cNvSpPr>
          <p:nvPr/>
        </p:nvSpPr>
        <p:spPr bwMode="auto">
          <a:xfrm>
            <a:off x="4953000" y="5410200"/>
            <a:ext cx="2286000" cy="0"/>
          </a:xfrm>
          <a:prstGeom prst="line">
            <a:avLst/>
          </a:prstGeom>
          <a:noFill/>
          <a:ln w="38100">
            <a:solidFill>
              <a:srgbClr val="008000"/>
            </a:solidFill>
            <a:round/>
            <a:headEnd/>
            <a:tailEnd/>
          </a:ln>
        </p:spPr>
        <p:txBody>
          <a:bodyPr wrap="none" anchor="ctr"/>
          <a:lstStyle/>
          <a:p>
            <a:endParaRPr lang="zh-CN" alt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Rectangle 6"/>
          <p:cNvSpPr>
            <a:spLocks noChangeArrowheads="1"/>
          </p:cNvSpPr>
          <p:nvPr/>
        </p:nvSpPr>
        <p:spPr bwMode="auto">
          <a:xfrm>
            <a:off x="1447800" y="544513"/>
            <a:ext cx="6553200" cy="5724525"/>
          </a:xfrm>
          <a:prstGeom prst="rect">
            <a:avLst/>
          </a:prstGeom>
          <a:noFill/>
          <a:ln w="9525">
            <a:noFill/>
            <a:miter lim="800000"/>
            <a:headEnd/>
            <a:tailEnd/>
          </a:ln>
        </p:spPr>
        <p:txBody>
          <a:bodyPr>
            <a:spAutoFit/>
          </a:bodyPr>
          <a:lstStyle/>
          <a:p>
            <a:r>
              <a:rPr lang="en-US" altLang="ko-KR">
                <a:solidFill>
                  <a:srgbClr val="FF6600"/>
                </a:solidFill>
                <a:ea typeface="Gulim" pitchFamily="34" charset="-127"/>
              </a:rPr>
              <a:t>Lecturing Schedule</a:t>
            </a:r>
            <a:r>
              <a:rPr lang="en-US" altLang="ko-KR" sz="2000">
                <a:ea typeface="Gulim" pitchFamily="34" charset="-127"/>
              </a:rPr>
              <a:t> </a:t>
            </a:r>
          </a:p>
          <a:p>
            <a:endParaRPr lang="en-US" altLang="ko-KR" sz="2000">
              <a:ea typeface="Gulim" pitchFamily="34" charset="-127"/>
            </a:endParaRPr>
          </a:p>
          <a:p>
            <a:r>
              <a:rPr lang="en-US" altLang="ko-KR" sz="2400">
                <a:ea typeface="Gulim" pitchFamily="34" charset="-127"/>
              </a:rPr>
              <a:t>  Tue            Thu</a:t>
            </a:r>
          </a:p>
          <a:p>
            <a:pPr>
              <a:spcAft>
                <a:spcPct val="50000"/>
              </a:spcAft>
            </a:pPr>
            <a:r>
              <a:rPr lang="en-US" altLang="zh-CN" sz="2000"/>
              <a:t>4</a:t>
            </a:r>
            <a:r>
              <a:rPr lang="en-US" altLang="zh-CN" sz="2000" baseline="30000"/>
              <a:t>th</a:t>
            </a:r>
            <a:r>
              <a:rPr lang="en-US" altLang="zh-CN" sz="2000"/>
              <a:t> Sep           6</a:t>
            </a:r>
            <a:r>
              <a:rPr lang="en-US" altLang="zh-CN" sz="2000" baseline="30000"/>
              <a:t>th</a:t>
            </a:r>
            <a:r>
              <a:rPr lang="en-US" altLang="zh-CN" sz="2000"/>
              <a:t> Sep</a:t>
            </a:r>
          </a:p>
          <a:p>
            <a:pPr>
              <a:spcAft>
                <a:spcPct val="50000"/>
              </a:spcAft>
            </a:pPr>
            <a:r>
              <a:rPr lang="en-US" altLang="zh-CN" sz="2000"/>
              <a:t>11</a:t>
            </a:r>
            <a:r>
              <a:rPr lang="en-US" altLang="zh-CN" sz="2000" baseline="30000"/>
              <a:t>th</a:t>
            </a:r>
            <a:r>
              <a:rPr lang="en-US" altLang="zh-CN" sz="2000"/>
              <a:t> Sep         13</a:t>
            </a:r>
            <a:r>
              <a:rPr lang="en-US" altLang="zh-CN" sz="2000" baseline="30000"/>
              <a:t>th</a:t>
            </a:r>
            <a:r>
              <a:rPr lang="en-US" altLang="zh-CN" sz="2000"/>
              <a:t> Sep</a:t>
            </a:r>
          </a:p>
          <a:p>
            <a:pPr>
              <a:spcAft>
                <a:spcPct val="50000"/>
              </a:spcAft>
            </a:pPr>
            <a:r>
              <a:rPr lang="en-US" altLang="zh-CN" sz="2000"/>
              <a:t>18</a:t>
            </a:r>
            <a:r>
              <a:rPr lang="en-US" altLang="zh-CN" sz="2000" baseline="30000"/>
              <a:t>th</a:t>
            </a:r>
            <a:r>
              <a:rPr lang="en-US" altLang="zh-CN" sz="2000"/>
              <a:t> Sep         20</a:t>
            </a:r>
            <a:r>
              <a:rPr lang="en-US" altLang="zh-CN" sz="2000" baseline="30000"/>
              <a:t>th</a:t>
            </a:r>
            <a:r>
              <a:rPr lang="en-US" altLang="zh-CN" sz="2000"/>
              <a:t> Sep</a:t>
            </a:r>
          </a:p>
          <a:p>
            <a:pPr>
              <a:spcAft>
                <a:spcPct val="50000"/>
              </a:spcAft>
            </a:pPr>
            <a:r>
              <a:rPr lang="en-US" altLang="zh-CN" sz="2000"/>
              <a:t>25</a:t>
            </a:r>
            <a:r>
              <a:rPr lang="en-US" altLang="zh-CN" sz="2000" baseline="30000"/>
              <a:t>th</a:t>
            </a:r>
            <a:r>
              <a:rPr lang="en-US" altLang="zh-CN" sz="2000"/>
              <a:t> Sep         27</a:t>
            </a:r>
            <a:r>
              <a:rPr lang="en-US" altLang="zh-CN" sz="2000" baseline="30000"/>
              <a:t>th</a:t>
            </a:r>
            <a:r>
              <a:rPr lang="en-US" altLang="zh-CN" sz="2000"/>
              <a:t> Sep</a:t>
            </a:r>
          </a:p>
          <a:p>
            <a:pPr>
              <a:spcAft>
                <a:spcPct val="50000"/>
              </a:spcAft>
            </a:pPr>
            <a:r>
              <a:rPr lang="en-US" altLang="zh-CN" sz="2000"/>
              <a:t>2</a:t>
            </a:r>
            <a:r>
              <a:rPr lang="en-US" altLang="zh-CN" sz="2000" baseline="30000"/>
              <a:t>nd</a:t>
            </a:r>
            <a:r>
              <a:rPr lang="en-US" altLang="zh-CN" sz="2000"/>
              <a:t> Oct            4</a:t>
            </a:r>
            <a:r>
              <a:rPr lang="en-US" altLang="zh-CN" sz="2000" baseline="30000"/>
              <a:t>th</a:t>
            </a:r>
            <a:r>
              <a:rPr lang="en-US" altLang="zh-CN" sz="2000"/>
              <a:t> Oct </a:t>
            </a:r>
            <a:r>
              <a:rPr lang="en-US" altLang="zh-CN" sz="2000">
                <a:solidFill>
                  <a:srgbClr val="FF6600"/>
                </a:solidFill>
              </a:rPr>
              <a:t>(National holiday)</a:t>
            </a:r>
          </a:p>
          <a:p>
            <a:pPr>
              <a:spcAft>
                <a:spcPct val="50000"/>
              </a:spcAft>
            </a:pPr>
            <a:r>
              <a:rPr lang="en-US" altLang="zh-CN" sz="2000"/>
              <a:t>9</a:t>
            </a:r>
            <a:r>
              <a:rPr lang="en-US" altLang="zh-CN" sz="2000" baseline="30000"/>
              <a:t>th</a:t>
            </a:r>
            <a:r>
              <a:rPr lang="en-US" altLang="zh-CN" sz="2000"/>
              <a:t> Oct            11</a:t>
            </a:r>
            <a:r>
              <a:rPr lang="en-US" altLang="zh-CN" sz="2000" baseline="30000"/>
              <a:t>th</a:t>
            </a:r>
            <a:r>
              <a:rPr lang="en-US" altLang="zh-CN" sz="2000"/>
              <a:t> Oct              11</a:t>
            </a:r>
            <a:r>
              <a:rPr lang="en-US" altLang="zh-CN" sz="2000" baseline="30000"/>
              <a:t>th</a:t>
            </a:r>
            <a:r>
              <a:rPr lang="en-US" altLang="zh-CN" sz="2000"/>
              <a:t> Oct (Exp.)</a:t>
            </a:r>
          </a:p>
          <a:p>
            <a:pPr>
              <a:spcAft>
                <a:spcPct val="50000"/>
              </a:spcAft>
            </a:pPr>
            <a:r>
              <a:rPr lang="en-US" altLang="zh-CN" sz="2000"/>
              <a:t>16</a:t>
            </a:r>
            <a:r>
              <a:rPr lang="en-US" altLang="zh-CN" sz="2000" baseline="30000"/>
              <a:t>th</a:t>
            </a:r>
            <a:r>
              <a:rPr lang="en-US" altLang="zh-CN" sz="2000"/>
              <a:t> Oct          18</a:t>
            </a:r>
            <a:r>
              <a:rPr lang="en-US" altLang="zh-CN" sz="2000" baseline="30000"/>
              <a:t>th</a:t>
            </a:r>
            <a:r>
              <a:rPr lang="en-US" altLang="zh-CN" sz="2000"/>
              <a:t> Oct              18</a:t>
            </a:r>
            <a:r>
              <a:rPr lang="en-US" altLang="zh-CN" sz="2000" baseline="30000"/>
              <a:t>th</a:t>
            </a:r>
            <a:r>
              <a:rPr lang="en-US" altLang="zh-CN" sz="2000"/>
              <a:t> Oct (Exp.)</a:t>
            </a:r>
          </a:p>
          <a:p>
            <a:pPr>
              <a:spcAft>
                <a:spcPct val="50000"/>
              </a:spcAft>
            </a:pPr>
            <a:r>
              <a:rPr lang="en-US" altLang="zh-CN" sz="2000"/>
              <a:t>23</a:t>
            </a:r>
            <a:r>
              <a:rPr lang="en-US" altLang="zh-CN" sz="2000" baseline="30000"/>
              <a:t>th</a:t>
            </a:r>
            <a:r>
              <a:rPr lang="en-US" altLang="zh-CN" sz="2000"/>
              <a:t> Oct           25</a:t>
            </a:r>
            <a:r>
              <a:rPr lang="en-US" altLang="zh-CN" sz="2000" baseline="30000"/>
              <a:t>th</a:t>
            </a:r>
            <a:r>
              <a:rPr lang="en-US" altLang="zh-CN" sz="2000"/>
              <a:t> Oct              25</a:t>
            </a:r>
            <a:r>
              <a:rPr lang="en-US" altLang="zh-CN" sz="2000" baseline="30000"/>
              <a:t>th</a:t>
            </a:r>
            <a:r>
              <a:rPr lang="en-US" altLang="zh-CN" sz="2000"/>
              <a:t> Oct (Exp.)</a:t>
            </a:r>
          </a:p>
          <a:p>
            <a:pPr>
              <a:spcAft>
                <a:spcPct val="50000"/>
              </a:spcAft>
            </a:pPr>
            <a:r>
              <a:rPr lang="en-US" altLang="zh-CN" sz="2000"/>
              <a:t>30</a:t>
            </a:r>
            <a:r>
              <a:rPr lang="en-US" altLang="zh-CN" sz="2000" baseline="30000"/>
              <a:t>th</a:t>
            </a:r>
            <a:r>
              <a:rPr lang="en-US" altLang="zh-CN" sz="2000"/>
              <a:t> Oct           1</a:t>
            </a:r>
            <a:r>
              <a:rPr lang="en-US" altLang="zh-CN" sz="2000" baseline="30000"/>
              <a:t>st</a:t>
            </a:r>
            <a:r>
              <a:rPr lang="en-US" altLang="zh-CN" sz="2000"/>
              <a:t> Nov               1</a:t>
            </a:r>
            <a:r>
              <a:rPr lang="en-US" altLang="zh-CN" sz="2000" baseline="30000"/>
              <a:t>st</a:t>
            </a:r>
            <a:r>
              <a:rPr lang="en-US" altLang="zh-CN" sz="2000"/>
              <a:t> Nov (Exp.)</a:t>
            </a:r>
          </a:p>
          <a:p>
            <a:pPr>
              <a:spcAft>
                <a:spcPct val="50000"/>
              </a:spcAft>
            </a:pPr>
            <a:r>
              <a:rPr lang="en-US" altLang="zh-CN" sz="2000"/>
              <a:t>5</a:t>
            </a:r>
            <a:r>
              <a:rPr lang="en-US" altLang="zh-CN" sz="2000" baseline="30000"/>
              <a:t>th</a:t>
            </a:r>
            <a:r>
              <a:rPr lang="en-US" altLang="zh-CN" sz="2000"/>
              <a:t> Nov – 9</a:t>
            </a:r>
            <a:r>
              <a:rPr lang="en-US" altLang="zh-CN" sz="2000" baseline="30000"/>
              <a:t>th</a:t>
            </a:r>
            <a:r>
              <a:rPr lang="en-US" altLang="zh-CN" sz="2000"/>
              <a:t> Nov </a:t>
            </a:r>
            <a:r>
              <a:rPr lang="en-US" altLang="zh-CN" sz="2000">
                <a:solidFill>
                  <a:srgbClr val="FF6600"/>
                </a:solidFill>
              </a:rPr>
              <a:t>Exam week (exact day TBA)</a:t>
            </a:r>
            <a:endParaRPr lang="en-US" altLang="zh-CN" sz="20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4" name="Text Box 4"/>
          <p:cNvSpPr txBox="1">
            <a:spLocks noChangeArrowheads="1"/>
          </p:cNvSpPr>
          <p:nvPr/>
        </p:nvSpPr>
        <p:spPr bwMode="auto">
          <a:xfrm>
            <a:off x="304800" y="457200"/>
            <a:ext cx="5378450" cy="584200"/>
          </a:xfrm>
          <a:prstGeom prst="rect">
            <a:avLst/>
          </a:prstGeom>
          <a:noFill/>
          <a:ln w="9525">
            <a:noFill/>
            <a:miter lim="800000"/>
            <a:headEnd/>
            <a:tailEnd/>
          </a:ln>
          <a:effectLst/>
        </p:spPr>
        <p:txBody>
          <a:bodyPr wrap="none">
            <a:spAutoFit/>
          </a:bodyPr>
          <a:lstStyle/>
          <a:p>
            <a:pPr>
              <a:defRPr/>
            </a:pPr>
            <a:r>
              <a:rPr lang="en-US" altLang="zh-CN" dirty="0">
                <a:solidFill>
                  <a:srgbClr val="FF9933"/>
                </a:solidFill>
                <a:effectLst>
                  <a:outerShdw blurRad="38100" dist="38100" dir="2700000" algn="tl">
                    <a:srgbClr val="000000">
                      <a:alpha val="43137"/>
                    </a:srgbClr>
                  </a:outerShdw>
                </a:effectLst>
              </a:rPr>
              <a:t>Brief Introduction to Physics:</a:t>
            </a:r>
          </a:p>
        </p:txBody>
      </p:sp>
      <p:grpSp>
        <p:nvGrpSpPr>
          <p:cNvPr id="36" name="Group 35"/>
          <p:cNvGrpSpPr>
            <a:grpSpLocks/>
          </p:cNvGrpSpPr>
          <p:nvPr/>
        </p:nvGrpSpPr>
        <p:grpSpPr bwMode="auto">
          <a:xfrm>
            <a:off x="2816225" y="1581150"/>
            <a:ext cx="619125" cy="201613"/>
            <a:chOff x="2816225" y="1580850"/>
            <a:chExt cx="619125" cy="202279"/>
          </a:xfrm>
        </p:grpSpPr>
        <p:sp>
          <p:nvSpPr>
            <p:cNvPr id="23568" name="Freeform 24"/>
            <p:cNvSpPr>
              <a:spLocks/>
            </p:cNvSpPr>
            <p:nvPr/>
          </p:nvSpPr>
          <p:spPr bwMode="auto">
            <a:xfrm>
              <a:off x="2844800" y="1589708"/>
              <a:ext cx="581025" cy="184561"/>
            </a:xfrm>
            <a:custGeom>
              <a:avLst/>
              <a:gdLst>
                <a:gd name="T0" fmla="*/ 366 w 366"/>
                <a:gd name="T1" fmla="*/ 95 h 125"/>
                <a:gd name="T2" fmla="*/ 180 w 366"/>
                <a:gd name="T3" fmla="*/ 95 h 125"/>
                <a:gd name="T4" fmla="*/ 180 w 366"/>
                <a:gd name="T5" fmla="*/ 125 h 125"/>
                <a:gd name="T6" fmla="*/ 0 w 366"/>
                <a:gd name="T7" fmla="*/ 65 h 125"/>
                <a:gd name="T8" fmla="*/ 180 w 366"/>
                <a:gd name="T9" fmla="*/ 0 h 125"/>
                <a:gd name="T10" fmla="*/ 180 w 366"/>
                <a:gd name="T11" fmla="*/ 30 h 125"/>
                <a:gd name="T12" fmla="*/ 366 w 366"/>
                <a:gd name="T13" fmla="*/ 30 h 125"/>
                <a:gd name="T14" fmla="*/ 366 w 366"/>
                <a:gd name="T15" fmla="*/ 95 h 125"/>
                <a:gd name="T16" fmla="*/ 0 60000 65536"/>
                <a:gd name="T17" fmla="*/ 0 60000 65536"/>
                <a:gd name="T18" fmla="*/ 0 60000 65536"/>
                <a:gd name="T19" fmla="*/ 0 60000 65536"/>
                <a:gd name="T20" fmla="*/ 0 60000 65536"/>
                <a:gd name="T21" fmla="*/ 0 60000 65536"/>
                <a:gd name="T22" fmla="*/ 0 60000 65536"/>
                <a:gd name="T23" fmla="*/ 0 60000 65536"/>
                <a:gd name="T24" fmla="*/ 0 w 366"/>
                <a:gd name="T25" fmla="*/ 0 h 125"/>
                <a:gd name="T26" fmla="*/ 366 w 366"/>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6" h="125">
                  <a:moveTo>
                    <a:pt x="366" y="95"/>
                  </a:moveTo>
                  <a:lnTo>
                    <a:pt x="180" y="95"/>
                  </a:lnTo>
                  <a:lnTo>
                    <a:pt x="180" y="125"/>
                  </a:lnTo>
                  <a:lnTo>
                    <a:pt x="0" y="65"/>
                  </a:lnTo>
                  <a:lnTo>
                    <a:pt x="180" y="0"/>
                  </a:lnTo>
                  <a:lnTo>
                    <a:pt x="180" y="30"/>
                  </a:lnTo>
                  <a:lnTo>
                    <a:pt x="366" y="30"/>
                  </a:lnTo>
                  <a:lnTo>
                    <a:pt x="366" y="95"/>
                  </a:lnTo>
                  <a:close/>
                </a:path>
              </a:pathLst>
            </a:custGeom>
            <a:solidFill>
              <a:srgbClr val="FF0066"/>
            </a:solidFill>
            <a:ln w="9525">
              <a:noFill/>
              <a:round/>
              <a:headEnd/>
              <a:tailEnd/>
            </a:ln>
          </p:spPr>
          <p:txBody>
            <a:bodyPr/>
            <a:lstStyle/>
            <a:p>
              <a:endParaRPr lang="zh-CN" altLang="en-US"/>
            </a:p>
          </p:txBody>
        </p:sp>
        <p:sp>
          <p:nvSpPr>
            <p:cNvPr id="23569" name="Freeform 23"/>
            <p:cNvSpPr>
              <a:spLocks/>
            </p:cNvSpPr>
            <p:nvPr/>
          </p:nvSpPr>
          <p:spPr bwMode="auto">
            <a:xfrm>
              <a:off x="2816225" y="1580850"/>
              <a:ext cx="619125" cy="202279"/>
            </a:xfrm>
            <a:custGeom>
              <a:avLst/>
              <a:gdLst>
                <a:gd name="T0" fmla="*/ 204 w 390"/>
                <a:gd name="T1" fmla="*/ 101 h 137"/>
                <a:gd name="T2" fmla="*/ 204 w 390"/>
                <a:gd name="T3" fmla="*/ 137 h 137"/>
                <a:gd name="T4" fmla="*/ 0 w 390"/>
                <a:gd name="T5" fmla="*/ 71 h 137"/>
                <a:gd name="T6" fmla="*/ 204 w 390"/>
                <a:gd name="T7" fmla="*/ 0 h 137"/>
                <a:gd name="T8" fmla="*/ 204 w 390"/>
                <a:gd name="T9" fmla="*/ 30 h 137"/>
                <a:gd name="T10" fmla="*/ 390 w 390"/>
                <a:gd name="T11" fmla="*/ 30 h 137"/>
                <a:gd name="T12" fmla="*/ 390 w 390"/>
                <a:gd name="T13" fmla="*/ 101 h 137"/>
                <a:gd name="T14" fmla="*/ 378 w 390"/>
                <a:gd name="T15" fmla="*/ 101 h 137"/>
                <a:gd name="T16" fmla="*/ 378 w 390"/>
                <a:gd name="T17" fmla="*/ 41 h 137"/>
                <a:gd name="T18" fmla="*/ 192 w 390"/>
                <a:gd name="T19" fmla="*/ 41 h 137"/>
                <a:gd name="T20" fmla="*/ 192 w 390"/>
                <a:gd name="T21" fmla="*/ 12 h 137"/>
                <a:gd name="T22" fmla="*/ 36 w 390"/>
                <a:gd name="T23" fmla="*/ 71 h 137"/>
                <a:gd name="T24" fmla="*/ 192 w 390"/>
                <a:gd name="T25" fmla="*/ 125 h 137"/>
                <a:gd name="T26" fmla="*/ 192 w 390"/>
                <a:gd name="T27" fmla="*/ 95 h 137"/>
                <a:gd name="T28" fmla="*/ 198 w 390"/>
                <a:gd name="T29" fmla="*/ 95 h 137"/>
                <a:gd name="T30" fmla="*/ 204 w 390"/>
                <a:gd name="T31" fmla="*/ 101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137"/>
                <a:gd name="T50" fmla="*/ 390 w 390"/>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137">
                  <a:moveTo>
                    <a:pt x="204" y="101"/>
                  </a:moveTo>
                  <a:lnTo>
                    <a:pt x="204" y="137"/>
                  </a:lnTo>
                  <a:lnTo>
                    <a:pt x="0" y="71"/>
                  </a:lnTo>
                  <a:lnTo>
                    <a:pt x="204" y="0"/>
                  </a:lnTo>
                  <a:lnTo>
                    <a:pt x="204" y="30"/>
                  </a:lnTo>
                  <a:lnTo>
                    <a:pt x="390" y="30"/>
                  </a:lnTo>
                  <a:lnTo>
                    <a:pt x="390" y="101"/>
                  </a:lnTo>
                  <a:lnTo>
                    <a:pt x="378" y="101"/>
                  </a:lnTo>
                  <a:lnTo>
                    <a:pt x="378" y="41"/>
                  </a:lnTo>
                  <a:lnTo>
                    <a:pt x="192" y="41"/>
                  </a:lnTo>
                  <a:lnTo>
                    <a:pt x="192" y="12"/>
                  </a:lnTo>
                  <a:lnTo>
                    <a:pt x="36" y="71"/>
                  </a:lnTo>
                  <a:lnTo>
                    <a:pt x="192" y="125"/>
                  </a:lnTo>
                  <a:lnTo>
                    <a:pt x="192" y="95"/>
                  </a:lnTo>
                  <a:lnTo>
                    <a:pt x="198" y="95"/>
                  </a:lnTo>
                  <a:lnTo>
                    <a:pt x="204" y="101"/>
                  </a:lnTo>
                  <a:close/>
                </a:path>
              </a:pathLst>
            </a:custGeom>
            <a:solidFill>
              <a:srgbClr val="000000"/>
            </a:solidFill>
            <a:ln w="9525">
              <a:noFill/>
              <a:round/>
              <a:headEnd/>
              <a:tailEnd/>
            </a:ln>
          </p:spPr>
          <p:txBody>
            <a:bodyPr/>
            <a:lstStyle/>
            <a:p>
              <a:endParaRPr lang="zh-CN" altLang="en-US"/>
            </a:p>
          </p:txBody>
        </p:sp>
        <p:sp>
          <p:nvSpPr>
            <p:cNvPr id="23570" name="Freeform 22"/>
            <p:cNvSpPr>
              <a:spLocks/>
            </p:cNvSpPr>
            <p:nvPr/>
          </p:nvSpPr>
          <p:spPr bwMode="auto">
            <a:xfrm>
              <a:off x="3130550" y="1633434"/>
              <a:ext cx="304800" cy="17718"/>
            </a:xfrm>
            <a:custGeom>
              <a:avLst/>
              <a:gdLst>
                <a:gd name="T0" fmla="*/ 192 w 192"/>
                <a:gd name="T1" fmla="*/ 6 h 12"/>
                <a:gd name="T2" fmla="*/ 192 w 192"/>
                <a:gd name="T3" fmla="*/ 12 h 12"/>
                <a:gd name="T4" fmla="*/ 0 w 192"/>
                <a:gd name="T5" fmla="*/ 12 h 12"/>
                <a:gd name="T6" fmla="*/ 0 w 192"/>
                <a:gd name="T7" fmla="*/ 0 h 12"/>
                <a:gd name="T8" fmla="*/ 186 w 192"/>
                <a:gd name="T9" fmla="*/ 0 h 12"/>
                <a:gd name="T10" fmla="*/ 192 w 192"/>
                <a:gd name="T11" fmla="*/ 6 h 12"/>
                <a:gd name="T12" fmla="*/ 0 60000 65536"/>
                <a:gd name="T13" fmla="*/ 0 60000 65536"/>
                <a:gd name="T14" fmla="*/ 0 60000 65536"/>
                <a:gd name="T15" fmla="*/ 0 60000 65536"/>
                <a:gd name="T16" fmla="*/ 0 60000 65536"/>
                <a:gd name="T17" fmla="*/ 0 60000 65536"/>
                <a:gd name="T18" fmla="*/ 0 w 192"/>
                <a:gd name="T19" fmla="*/ 0 h 12"/>
                <a:gd name="T20" fmla="*/ 192 w 19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92" h="12">
                  <a:moveTo>
                    <a:pt x="192" y="6"/>
                  </a:moveTo>
                  <a:lnTo>
                    <a:pt x="192" y="12"/>
                  </a:lnTo>
                  <a:lnTo>
                    <a:pt x="0" y="12"/>
                  </a:lnTo>
                  <a:lnTo>
                    <a:pt x="0" y="0"/>
                  </a:lnTo>
                  <a:lnTo>
                    <a:pt x="186" y="0"/>
                  </a:lnTo>
                  <a:lnTo>
                    <a:pt x="192" y="6"/>
                  </a:lnTo>
                  <a:close/>
                </a:path>
              </a:pathLst>
            </a:custGeom>
            <a:solidFill>
              <a:srgbClr val="000000"/>
            </a:solidFill>
            <a:ln w="9525">
              <a:noFill/>
              <a:round/>
              <a:headEnd/>
              <a:tailEnd/>
            </a:ln>
          </p:spPr>
          <p:txBody>
            <a:bodyPr/>
            <a:lstStyle/>
            <a:p>
              <a:endParaRPr lang="zh-CN" altLang="en-US"/>
            </a:p>
          </p:txBody>
        </p:sp>
      </p:grpSp>
      <p:sp>
        <p:nvSpPr>
          <p:cNvPr id="97301" name="Rectangle 21"/>
          <p:cNvSpPr>
            <a:spLocks noChangeArrowheads="1"/>
          </p:cNvSpPr>
          <p:nvPr/>
        </p:nvSpPr>
        <p:spPr bwMode="auto">
          <a:xfrm>
            <a:off x="885825" y="4173538"/>
            <a:ext cx="7953375" cy="1108075"/>
          </a:xfrm>
          <a:prstGeom prst="rect">
            <a:avLst/>
          </a:prstGeom>
          <a:noFill/>
          <a:ln w="9525">
            <a:noFill/>
            <a:miter lim="800000"/>
            <a:headEnd/>
            <a:tailEnd/>
          </a:ln>
        </p:spPr>
        <p:txBody>
          <a:bodyPr lIns="0" tIns="0" rIns="0" bIns="0">
            <a:spAutoFit/>
          </a:bodyPr>
          <a:lstStyle/>
          <a:p>
            <a:r>
              <a:rPr lang="en-US" altLang="zh-CN" sz="2400" b="1">
                <a:latin typeface="Times New Roman" pitchFamily="18" charset="0"/>
                <a:cs typeface="Arial" charset="0"/>
              </a:rPr>
              <a:t>Physics is the study of how physical quantities are related (</a:t>
            </a:r>
            <a:r>
              <a:rPr lang="en-US" altLang="zh-CN" sz="2400" b="1">
                <a:solidFill>
                  <a:srgbClr val="FF0000"/>
                </a:solidFill>
                <a:latin typeface="Times New Roman" pitchFamily="18" charset="0"/>
                <a:cs typeface="Arial" charset="0"/>
              </a:rPr>
              <a:t>matter</a:t>
            </a:r>
            <a:r>
              <a:rPr lang="en-US" altLang="zh-CN" sz="2400" b="1">
                <a:latin typeface="Times New Roman" pitchFamily="18" charset="0"/>
                <a:cs typeface="Arial" charset="0"/>
              </a:rPr>
              <a:t> and </a:t>
            </a:r>
            <a:r>
              <a:rPr lang="en-US" altLang="zh-CN" sz="2400" b="1">
                <a:solidFill>
                  <a:srgbClr val="FF0000"/>
                </a:solidFill>
                <a:latin typeface="Times New Roman" pitchFamily="18" charset="0"/>
                <a:cs typeface="Arial" charset="0"/>
              </a:rPr>
              <a:t>energy</a:t>
            </a:r>
            <a:r>
              <a:rPr lang="en-US" altLang="zh-CN" sz="2400" b="1">
                <a:latin typeface="Times New Roman" pitchFamily="18" charset="0"/>
                <a:cs typeface="Arial" charset="0"/>
              </a:rPr>
              <a:t>).  It is concerned with the understanding of the natural universe.</a:t>
            </a:r>
            <a:r>
              <a:rPr lang="en-US" altLang="zh-CN" sz="2400" b="1">
                <a:cs typeface="Arial" charset="0"/>
              </a:rPr>
              <a:t>  </a:t>
            </a:r>
            <a:endParaRPr lang="en-US" altLang="zh-CN" sz="2400" b="1"/>
          </a:p>
        </p:txBody>
      </p:sp>
      <p:sp>
        <p:nvSpPr>
          <p:cNvPr id="97299" name="Rectangle 19"/>
          <p:cNvSpPr>
            <a:spLocks noChangeArrowheads="1"/>
          </p:cNvSpPr>
          <p:nvPr/>
        </p:nvSpPr>
        <p:spPr bwMode="auto">
          <a:xfrm>
            <a:off x="885825" y="5486400"/>
            <a:ext cx="5799138" cy="354013"/>
          </a:xfrm>
          <a:prstGeom prst="rect">
            <a:avLst/>
          </a:prstGeom>
          <a:noFill/>
          <a:ln w="9525">
            <a:noFill/>
            <a:miter lim="800000"/>
            <a:headEnd/>
            <a:tailEnd/>
          </a:ln>
        </p:spPr>
        <p:txBody>
          <a:bodyPr wrap="none" lIns="0" tIns="0" rIns="0" bIns="0">
            <a:spAutoFit/>
          </a:bodyPr>
          <a:lstStyle/>
          <a:p>
            <a:r>
              <a:rPr lang="en-US" altLang="zh-CN" sz="2300" b="1">
                <a:latin typeface="Times New Roman" pitchFamily="18" charset="0"/>
                <a:cs typeface="Arial" charset="0"/>
              </a:rPr>
              <a:t>Physics is based on experimental observation.</a:t>
            </a:r>
            <a:r>
              <a:rPr lang="en-US" altLang="zh-CN" sz="1800" b="1">
                <a:cs typeface="Arial" charset="0"/>
              </a:rPr>
              <a:t> </a:t>
            </a:r>
            <a:endParaRPr lang="en-US" altLang="zh-CN" sz="1800" b="1"/>
          </a:p>
        </p:txBody>
      </p:sp>
      <p:sp>
        <p:nvSpPr>
          <p:cNvPr id="97298" name="Rectangle 18"/>
          <p:cNvSpPr>
            <a:spLocks noChangeArrowheads="1"/>
          </p:cNvSpPr>
          <p:nvPr/>
        </p:nvSpPr>
        <p:spPr bwMode="auto">
          <a:xfrm>
            <a:off x="885825" y="5967413"/>
            <a:ext cx="7953375" cy="738187"/>
          </a:xfrm>
          <a:prstGeom prst="rect">
            <a:avLst/>
          </a:prstGeom>
          <a:noFill/>
          <a:ln w="9525">
            <a:noFill/>
            <a:miter lim="800000"/>
            <a:headEnd/>
            <a:tailEnd/>
          </a:ln>
        </p:spPr>
        <p:txBody>
          <a:bodyPr lIns="0" tIns="0" rIns="0" bIns="0">
            <a:spAutoFit/>
          </a:bodyPr>
          <a:lstStyle/>
          <a:p>
            <a:r>
              <a:rPr lang="en-US" altLang="zh-CN" sz="2400" b="1">
                <a:latin typeface="Times New Roman" pitchFamily="18" charset="0"/>
                <a:cs typeface="Arial" charset="0"/>
              </a:rPr>
              <a:t>Physics is organized into a set of physical laws </a:t>
            </a:r>
            <a:r>
              <a:rPr lang="en-US" altLang="zh-CN" sz="2400" b="1">
                <a:latin typeface="Times New Roman" pitchFamily="18" charset="0"/>
                <a:cs typeface="Times New Roman" pitchFamily="18" charset="0"/>
              </a:rPr>
              <a:t>having mathematical expressions. </a:t>
            </a:r>
            <a:endParaRPr lang="en-US" altLang="zh-CN" sz="2400" b="1"/>
          </a:p>
        </p:txBody>
      </p:sp>
      <p:sp>
        <p:nvSpPr>
          <p:cNvPr id="3" name="Rectangle 16"/>
          <p:cNvSpPr>
            <a:spLocks noChangeArrowheads="1"/>
          </p:cNvSpPr>
          <p:nvPr/>
        </p:nvSpPr>
        <p:spPr bwMode="auto">
          <a:xfrm>
            <a:off x="838200" y="1114425"/>
            <a:ext cx="1439863" cy="354013"/>
          </a:xfrm>
          <a:prstGeom prst="rect">
            <a:avLst/>
          </a:prstGeom>
          <a:noFill/>
          <a:ln w="9525">
            <a:noFill/>
            <a:miter lim="800000"/>
            <a:headEnd/>
            <a:tailEnd/>
          </a:ln>
        </p:spPr>
        <p:txBody>
          <a:bodyPr wrap="none" lIns="0" tIns="0" rIns="0" bIns="0">
            <a:spAutoFit/>
          </a:bodyPr>
          <a:lstStyle/>
          <a:p>
            <a:r>
              <a:rPr lang="en-US" altLang="zh-CN" sz="2300" b="1" u="sng">
                <a:latin typeface="Times New Roman" pitchFamily="18" charset="0"/>
                <a:cs typeface="Arial" charset="0"/>
              </a:rPr>
              <a:t>PHYSICS:</a:t>
            </a:r>
            <a:r>
              <a:rPr lang="en-US" altLang="zh-CN" sz="1800" b="1">
                <a:cs typeface="Arial" charset="0"/>
              </a:rPr>
              <a:t> </a:t>
            </a:r>
            <a:endParaRPr lang="en-US" altLang="zh-CN" sz="1800" b="1"/>
          </a:p>
        </p:txBody>
      </p:sp>
      <p:sp>
        <p:nvSpPr>
          <p:cNvPr id="4" name="Rectangle 15"/>
          <p:cNvSpPr>
            <a:spLocks noChangeArrowheads="1"/>
          </p:cNvSpPr>
          <p:nvPr/>
        </p:nvSpPr>
        <p:spPr bwMode="auto">
          <a:xfrm>
            <a:off x="1400175" y="1508125"/>
            <a:ext cx="1409700" cy="354013"/>
          </a:xfrm>
          <a:prstGeom prst="rect">
            <a:avLst/>
          </a:prstGeom>
          <a:noFill/>
          <a:ln w="9525">
            <a:noFill/>
            <a:miter lim="800000"/>
            <a:headEnd/>
            <a:tailEnd/>
          </a:ln>
        </p:spPr>
        <p:txBody>
          <a:bodyPr wrap="none" lIns="0" tIns="0" rIns="0" bIns="0">
            <a:spAutoFit/>
          </a:bodyPr>
          <a:lstStyle/>
          <a:p>
            <a:r>
              <a:rPr lang="en-US" altLang="zh-CN" sz="2300" b="1">
                <a:latin typeface="Times New Roman" pitchFamily="18" charset="0"/>
                <a:cs typeface="Arial" charset="0"/>
              </a:rPr>
              <a:t>Mechanics</a:t>
            </a:r>
            <a:r>
              <a:rPr lang="en-US" altLang="zh-CN" sz="1800" b="1">
                <a:cs typeface="Arial" charset="0"/>
              </a:rPr>
              <a:t> </a:t>
            </a:r>
            <a:endParaRPr lang="en-US" altLang="zh-CN" sz="1800" b="1"/>
          </a:p>
        </p:txBody>
      </p:sp>
      <p:sp>
        <p:nvSpPr>
          <p:cNvPr id="5" name="Rectangle 14"/>
          <p:cNvSpPr>
            <a:spLocks noChangeArrowheads="1"/>
          </p:cNvSpPr>
          <p:nvPr/>
        </p:nvSpPr>
        <p:spPr bwMode="auto">
          <a:xfrm>
            <a:off x="1960563" y="1954213"/>
            <a:ext cx="2276475" cy="354012"/>
          </a:xfrm>
          <a:prstGeom prst="rect">
            <a:avLst/>
          </a:prstGeom>
          <a:noFill/>
          <a:ln w="9525">
            <a:noFill/>
            <a:miter lim="800000"/>
            <a:headEnd/>
            <a:tailEnd/>
          </a:ln>
        </p:spPr>
        <p:txBody>
          <a:bodyPr wrap="none" lIns="0" tIns="0" rIns="0" bIns="0">
            <a:spAutoFit/>
          </a:bodyPr>
          <a:lstStyle/>
          <a:p>
            <a:r>
              <a:rPr lang="en-US" altLang="zh-CN" sz="2300" b="1">
                <a:latin typeface="Times New Roman" pitchFamily="18" charset="0"/>
                <a:cs typeface="Arial" charset="0"/>
              </a:rPr>
              <a:t>Thermodynamics</a:t>
            </a:r>
            <a:r>
              <a:rPr lang="en-US" altLang="zh-CN" sz="1800" b="1">
                <a:cs typeface="Arial" charset="0"/>
              </a:rPr>
              <a:t> </a:t>
            </a:r>
            <a:endParaRPr lang="en-US" altLang="zh-CN" sz="1800" b="1"/>
          </a:p>
        </p:txBody>
      </p:sp>
      <p:sp>
        <p:nvSpPr>
          <p:cNvPr id="6" name="Rectangle 13"/>
          <p:cNvSpPr>
            <a:spLocks noChangeArrowheads="1"/>
          </p:cNvSpPr>
          <p:nvPr/>
        </p:nvSpPr>
        <p:spPr bwMode="auto">
          <a:xfrm>
            <a:off x="2532063" y="2509838"/>
            <a:ext cx="2352675" cy="354012"/>
          </a:xfrm>
          <a:prstGeom prst="rect">
            <a:avLst/>
          </a:prstGeom>
          <a:noFill/>
          <a:ln w="9525">
            <a:noFill/>
            <a:miter lim="800000"/>
            <a:headEnd/>
            <a:tailEnd/>
          </a:ln>
        </p:spPr>
        <p:txBody>
          <a:bodyPr wrap="none" lIns="0" tIns="0" rIns="0" bIns="0">
            <a:spAutoFit/>
          </a:bodyPr>
          <a:lstStyle/>
          <a:p>
            <a:r>
              <a:rPr lang="en-US" altLang="zh-CN" sz="2300" b="1">
                <a:latin typeface="Times New Roman" pitchFamily="18" charset="0"/>
                <a:cs typeface="Arial" charset="0"/>
              </a:rPr>
              <a:t>Electromagnetism</a:t>
            </a:r>
            <a:r>
              <a:rPr lang="en-US" altLang="zh-CN" sz="1800" b="1">
                <a:cs typeface="Arial" charset="0"/>
              </a:rPr>
              <a:t> </a:t>
            </a:r>
            <a:endParaRPr lang="en-US" altLang="zh-CN" sz="1800" b="1"/>
          </a:p>
        </p:txBody>
      </p:sp>
      <p:sp>
        <p:nvSpPr>
          <p:cNvPr id="97292" name="Rectangle 12"/>
          <p:cNvSpPr>
            <a:spLocks noChangeArrowheads="1"/>
          </p:cNvSpPr>
          <p:nvPr/>
        </p:nvSpPr>
        <p:spPr bwMode="auto">
          <a:xfrm>
            <a:off x="3092450" y="3067050"/>
            <a:ext cx="1292225" cy="354013"/>
          </a:xfrm>
          <a:prstGeom prst="rect">
            <a:avLst/>
          </a:prstGeom>
          <a:noFill/>
          <a:ln w="9525">
            <a:noFill/>
            <a:miter lim="800000"/>
            <a:headEnd/>
            <a:tailEnd/>
          </a:ln>
        </p:spPr>
        <p:txBody>
          <a:bodyPr wrap="none" lIns="0" tIns="0" rIns="0" bIns="0">
            <a:spAutoFit/>
          </a:bodyPr>
          <a:lstStyle/>
          <a:p>
            <a:r>
              <a:rPr lang="en-US" altLang="zh-CN" sz="2300" b="1">
                <a:latin typeface="Times New Roman" pitchFamily="18" charset="0"/>
                <a:cs typeface="Arial" charset="0"/>
              </a:rPr>
              <a:t>Relativity</a:t>
            </a:r>
            <a:r>
              <a:rPr lang="en-US" altLang="zh-CN" sz="1800" b="1">
                <a:cs typeface="Arial" charset="0"/>
              </a:rPr>
              <a:t> </a:t>
            </a:r>
            <a:endParaRPr lang="en-US" altLang="zh-CN" sz="1800" b="1"/>
          </a:p>
        </p:txBody>
      </p:sp>
      <p:sp>
        <p:nvSpPr>
          <p:cNvPr id="97291" name="Rectangle 11"/>
          <p:cNvSpPr>
            <a:spLocks noChangeArrowheads="1"/>
          </p:cNvSpPr>
          <p:nvPr/>
        </p:nvSpPr>
        <p:spPr bwMode="auto">
          <a:xfrm>
            <a:off x="3663950" y="3625850"/>
            <a:ext cx="2692400" cy="354013"/>
          </a:xfrm>
          <a:prstGeom prst="rect">
            <a:avLst/>
          </a:prstGeom>
          <a:noFill/>
          <a:ln w="9525">
            <a:noFill/>
            <a:miter lim="800000"/>
            <a:headEnd/>
            <a:tailEnd/>
          </a:ln>
        </p:spPr>
        <p:txBody>
          <a:bodyPr wrap="none" lIns="0" tIns="0" rIns="0" bIns="0">
            <a:spAutoFit/>
          </a:bodyPr>
          <a:lstStyle/>
          <a:p>
            <a:r>
              <a:rPr lang="en-US" altLang="zh-CN" sz="2300" b="1">
                <a:latin typeface="Times New Roman" pitchFamily="18" charset="0"/>
                <a:cs typeface="Arial" charset="0"/>
              </a:rPr>
              <a:t>Quantum Mechanics</a:t>
            </a:r>
            <a:r>
              <a:rPr lang="en-US" altLang="zh-CN" sz="1800" b="1">
                <a:cs typeface="Arial" charset="0"/>
              </a:rPr>
              <a:t> </a:t>
            </a:r>
            <a:endParaRPr lang="en-US" altLang="zh-CN" sz="1800" b="1"/>
          </a:p>
        </p:txBody>
      </p:sp>
      <p:grpSp>
        <p:nvGrpSpPr>
          <p:cNvPr id="37" name="Group 36"/>
          <p:cNvGrpSpPr>
            <a:grpSpLocks/>
          </p:cNvGrpSpPr>
          <p:nvPr/>
        </p:nvGrpSpPr>
        <p:grpSpPr bwMode="auto">
          <a:xfrm>
            <a:off x="4867275" y="2614613"/>
            <a:ext cx="619125" cy="201612"/>
            <a:chOff x="4867275" y="2614416"/>
            <a:chExt cx="619125" cy="202279"/>
          </a:xfrm>
        </p:grpSpPr>
        <p:sp>
          <p:nvSpPr>
            <p:cNvPr id="23565" name="Freeform 24"/>
            <p:cNvSpPr>
              <a:spLocks/>
            </p:cNvSpPr>
            <p:nvPr/>
          </p:nvSpPr>
          <p:spPr bwMode="auto">
            <a:xfrm>
              <a:off x="4895850" y="2623274"/>
              <a:ext cx="581025" cy="184561"/>
            </a:xfrm>
            <a:custGeom>
              <a:avLst/>
              <a:gdLst>
                <a:gd name="T0" fmla="*/ 366 w 366"/>
                <a:gd name="T1" fmla="*/ 95 h 125"/>
                <a:gd name="T2" fmla="*/ 180 w 366"/>
                <a:gd name="T3" fmla="*/ 95 h 125"/>
                <a:gd name="T4" fmla="*/ 180 w 366"/>
                <a:gd name="T5" fmla="*/ 125 h 125"/>
                <a:gd name="T6" fmla="*/ 0 w 366"/>
                <a:gd name="T7" fmla="*/ 65 h 125"/>
                <a:gd name="T8" fmla="*/ 180 w 366"/>
                <a:gd name="T9" fmla="*/ 0 h 125"/>
                <a:gd name="T10" fmla="*/ 180 w 366"/>
                <a:gd name="T11" fmla="*/ 30 h 125"/>
                <a:gd name="T12" fmla="*/ 366 w 366"/>
                <a:gd name="T13" fmla="*/ 30 h 125"/>
                <a:gd name="T14" fmla="*/ 366 w 366"/>
                <a:gd name="T15" fmla="*/ 95 h 125"/>
                <a:gd name="T16" fmla="*/ 0 60000 65536"/>
                <a:gd name="T17" fmla="*/ 0 60000 65536"/>
                <a:gd name="T18" fmla="*/ 0 60000 65536"/>
                <a:gd name="T19" fmla="*/ 0 60000 65536"/>
                <a:gd name="T20" fmla="*/ 0 60000 65536"/>
                <a:gd name="T21" fmla="*/ 0 60000 65536"/>
                <a:gd name="T22" fmla="*/ 0 60000 65536"/>
                <a:gd name="T23" fmla="*/ 0 60000 65536"/>
                <a:gd name="T24" fmla="*/ 0 w 366"/>
                <a:gd name="T25" fmla="*/ 0 h 125"/>
                <a:gd name="T26" fmla="*/ 366 w 366"/>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6" h="125">
                  <a:moveTo>
                    <a:pt x="366" y="95"/>
                  </a:moveTo>
                  <a:lnTo>
                    <a:pt x="180" y="95"/>
                  </a:lnTo>
                  <a:lnTo>
                    <a:pt x="180" y="125"/>
                  </a:lnTo>
                  <a:lnTo>
                    <a:pt x="0" y="65"/>
                  </a:lnTo>
                  <a:lnTo>
                    <a:pt x="180" y="0"/>
                  </a:lnTo>
                  <a:lnTo>
                    <a:pt x="180" y="30"/>
                  </a:lnTo>
                  <a:lnTo>
                    <a:pt x="366" y="30"/>
                  </a:lnTo>
                  <a:lnTo>
                    <a:pt x="366" y="95"/>
                  </a:lnTo>
                  <a:close/>
                </a:path>
              </a:pathLst>
            </a:custGeom>
            <a:solidFill>
              <a:srgbClr val="FF0066"/>
            </a:solidFill>
            <a:ln w="9525">
              <a:noFill/>
              <a:round/>
              <a:headEnd/>
              <a:tailEnd/>
            </a:ln>
          </p:spPr>
          <p:txBody>
            <a:bodyPr/>
            <a:lstStyle/>
            <a:p>
              <a:endParaRPr lang="zh-CN" altLang="en-US"/>
            </a:p>
          </p:txBody>
        </p:sp>
        <p:sp>
          <p:nvSpPr>
            <p:cNvPr id="23566" name="Freeform 23"/>
            <p:cNvSpPr>
              <a:spLocks/>
            </p:cNvSpPr>
            <p:nvPr/>
          </p:nvSpPr>
          <p:spPr bwMode="auto">
            <a:xfrm>
              <a:off x="4867275" y="2614416"/>
              <a:ext cx="619125" cy="202279"/>
            </a:xfrm>
            <a:custGeom>
              <a:avLst/>
              <a:gdLst>
                <a:gd name="T0" fmla="*/ 204 w 390"/>
                <a:gd name="T1" fmla="*/ 101 h 137"/>
                <a:gd name="T2" fmla="*/ 204 w 390"/>
                <a:gd name="T3" fmla="*/ 137 h 137"/>
                <a:gd name="T4" fmla="*/ 0 w 390"/>
                <a:gd name="T5" fmla="*/ 71 h 137"/>
                <a:gd name="T6" fmla="*/ 204 w 390"/>
                <a:gd name="T7" fmla="*/ 0 h 137"/>
                <a:gd name="T8" fmla="*/ 204 w 390"/>
                <a:gd name="T9" fmla="*/ 30 h 137"/>
                <a:gd name="T10" fmla="*/ 390 w 390"/>
                <a:gd name="T11" fmla="*/ 30 h 137"/>
                <a:gd name="T12" fmla="*/ 390 w 390"/>
                <a:gd name="T13" fmla="*/ 101 h 137"/>
                <a:gd name="T14" fmla="*/ 378 w 390"/>
                <a:gd name="T15" fmla="*/ 101 h 137"/>
                <a:gd name="T16" fmla="*/ 378 w 390"/>
                <a:gd name="T17" fmla="*/ 41 h 137"/>
                <a:gd name="T18" fmla="*/ 192 w 390"/>
                <a:gd name="T19" fmla="*/ 41 h 137"/>
                <a:gd name="T20" fmla="*/ 192 w 390"/>
                <a:gd name="T21" fmla="*/ 12 h 137"/>
                <a:gd name="T22" fmla="*/ 36 w 390"/>
                <a:gd name="T23" fmla="*/ 71 h 137"/>
                <a:gd name="T24" fmla="*/ 192 w 390"/>
                <a:gd name="T25" fmla="*/ 125 h 137"/>
                <a:gd name="T26" fmla="*/ 192 w 390"/>
                <a:gd name="T27" fmla="*/ 95 h 137"/>
                <a:gd name="T28" fmla="*/ 198 w 390"/>
                <a:gd name="T29" fmla="*/ 95 h 137"/>
                <a:gd name="T30" fmla="*/ 204 w 390"/>
                <a:gd name="T31" fmla="*/ 101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0"/>
                <a:gd name="T49" fmla="*/ 0 h 137"/>
                <a:gd name="T50" fmla="*/ 390 w 390"/>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0" h="137">
                  <a:moveTo>
                    <a:pt x="204" y="101"/>
                  </a:moveTo>
                  <a:lnTo>
                    <a:pt x="204" y="137"/>
                  </a:lnTo>
                  <a:lnTo>
                    <a:pt x="0" y="71"/>
                  </a:lnTo>
                  <a:lnTo>
                    <a:pt x="204" y="0"/>
                  </a:lnTo>
                  <a:lnTo>
                    <a:pt x="204" y="30"/>
                  </a:lnTo>
                  <a:lnTo>
                    <a:pt x="390" y="30"/>
                  </a:lnTo>
                  <a:lnTo>
                    <a:pt x="390" y="101"/>
                  </a:lnTo>
                  <a:lnTo>
                    <a:pt x="378" y="101"/>
                  </a:lnTo>
                  <a:lnTo>
                    <a:pt x="378" y="41"/>
                  </a:lnTo>
                  <a:lnTo>
                    <a:pt x="192" y="41"/>
                  </a:lnTo>
                  <a:lnTo>
                    <a:pt x="192" y="12"/>
                  </a:lnTo>
                  <a:lnTo>
                    <a:pt x="36" y="71"/>
                  </a:lnTo>
                  <a:lnTo>
                    <a:pt x="192" y="125"/>
                  </a:lnTo>
                  <a:lnTo>
                    <a:pt x="192" y="95"/>
                  </a:lnTo>
                  <a:lnTo>
                    <a:pt x="198" y="95"/>
                  </a:lnTo>
                  <a:lnTo>
                    <a:pt x="204" y="101"/>
                  </a:lnTo>
                  <a:close/>
                </a:path>
              </a:pathLst>
            </a:custGeom>
            <a:solidFill>
              <a:srgbClr val="000000"/>
            </a:solidFill>
            <a:ln w="9525">
              <a:noFill/>
              <a:round/>
              <a:headEnd/>
              <a:tailEnd/>
            </a:ln>
          </p:spPr>
          <p:txBody>
            <a:bodyPr/>
            <a:lstStyle/>
            <a:p>
              <a:endParaRPr lang="zh-CN" altLang="en-US"/>
            </a:p>
          </p:txBody>
        </p:sp>
        <p:sp>
          <p:nvSpPr>
            <p:cNvPr id="23567" name="Freeform 22"/>
            <p:cNvSpPr>
              <a:spLocks/>
            </p:cNvSpPr>
            <p:nvPr/>
          </p:nvSpPr>
          <p:spPr bwMode="auto">
            <a:xfrm>
              <a:off x="5181600" y="2667000"/>
              <a:ext cx="304800" cy="17718"/>
            </a:xfrm>
            <a:custGeom>
              <a:avLst/>
              <a:gdLst>
                <a:gd name="T0" fmla="*/ 192 w 192"/>
                <a:gd name="T1" fmla="*/ 6 h 12"/>
                <a:gd name="T2" fmla="*/ 192 w 192"/>
                <a:gd name="T3" fmla="*/ 12 h 12"/>
                <a:gd name="T4" fmla="*/ 0 w 192"/>
                <a:gd name="T5" fmla="*/ 12 h 12"/>
                <a:gd name="T6" fmla="*/ 0 w 192"/>
                <a:gd name="T7" fmla="*/ 0 h 12"/>
                <a:gd name="T8" fmla="*/ 186 w 192"/>
                <a:gd name="T9" fmla="*/ 0 h 12"/>
                <a:gd name="T10" fmla="*/ 192 w 192"/>
                <a:gd name="T11" fmla="*/ 6 h 12"/>
                <a:gd name="T12" fmla="*/ 0 60000 65536"/>
                <a:gd name="T13" fmla="*/ 0 60000 65536"/>
                <a:gd name="T14" fmla="*/ 0 60000 65536"/>
                <a:gd name="T15" fmla="*/ 0 60000 65536"/>
                <a:gd name="T16" fmla="*/ 0 60000 65536"/>
                <a:gd name="T17" fmla="*/ 0 60000 65536"/>
                <a:gd name="T18" fmla="*/ 0 w 192"/>
                <a:gd name="T19" fmla="*/ 0 h 12"/>
                <a:gd name="T20" fmla="*/ 192 w 19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92" h="12">
                  <a:moveTo>
                    <a:pt x="192" y="6"/>
                  </a:moveTo>
                  <a:lnTo>
                    <a:pt x="192" y="12"/>
                  </a:lnTo>
                  <a:lnTo>
                    <a:pt x="0" y="12"/>
                  </a:lnTo>
                  <a:lnTo>
                    <a:pt x="0" y="0"/>
                  </a:lnTo>
                  <a:lnTo>
                    <a:pt x="186" y="0"/>
                  </a:lnTo>
                  <a:lnTo>
                    <a:pt x="192" y="6"/>
                  </a:lnTo>
                  <a:close/>
                </a:path>
              </a:pathLst>
            </a:custGeom>
            <a:solidFill>
              <a:srgbClr val="000000"/>
            </a:solidFill>
            <a:ln w="9525">
              <a:noFill/>
              <a:round/>
              <a:headEnd/>
              <a:tailEn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7284"/>
                                        </p:tgtEl>
                                        <p:attrNameLst>
                                          <p:attrName>style.visibility</p:attrName>
                                        </p:attrNameLst>
                                      </p:cBhvr>
                                      <p:to>
                                        <p:strVal val="visible"/>
                                      </p:to>
                                    </p:set>
                                    <p:animEffect transition="in" filter="wipe(left)">
                                      <p:cBhvr>
                                        <p:cTn id="7" dur="1000"/>
                                        <p:tgtEl>
                                          <p:spTgt spid="972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97292"/>
                                        </p:tgtEl>
                                        <p:attrNameLst>
                                          <p:attrName>style.visibility</p:attrName>
                                        </p:attrNameLst>
                                      </p:cBhvr>
                                      <p:to>
                                        <p:strVal val="visible"/>
                                      </p:to>
                                    </p:set>
                                    <p:animEffect transition="in" filter="wipe(left)">
                                      <p:cBhvr>
                                        <p:cTn id="29" dur="500"/>
                                        <p:tgtEl>
                                          <p:spTgt spid="97292"/>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97291"/>
                                        </p:tgtEl>
                                        <p:attrNameLst>
                                          <p:attrName>style.visibility</p:attrName>
                                        </p:attrNameLst>
                                      </p:cBhvr>
                                      <p:to>
                                        <p:strVal val="visible"/>
                                      </p:to>
                                    </p:set>
                                    <p:animEffect transition="in" filter="wipe(left)">
                                      <p:cBhvr>
                                        <p:cTn id="33" dur="500"/>
                                        <p:tgtEl>
                                          <p:spTgt spid="9729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1+#ppt_w/2"/>
                                          </p:val>
                                        </p:tav>
                                        <p:tav tm="100000">
                                          <p:val>
                                            <p:strVal val="#ppt_x"/>
                                          </p:val>
                                        </p:tav>
                                      </p:tavLst>
                                    </p:anim>
                                    <p:anim calcmode="lin" valueType="num">
                                      <p:cBhvr additive="base">
                                        <p:cTn id="39" dur="500" fill="hold"/>
                                        <p:tgtEl>
                                          <p:spTgt spid="3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1+#ppt_w/2"/>
                                          </p:val>
                                        </p:tav>
                                        <p:tav tm="100000">
                                          <p:val>
                                            <p:strVal val="#ppt_x"/>
                                          </p:val>
                                        </p:tav>
                                      </p:tavLst>
                                    </p:anim>
                                    <p:anim calcmode="lin" valueType="num">
                                      <p:cBhvr additive="base">
                                        <p:cTn id="43"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97301"/>
                                        </p:tgtEl>
                                        <p:attrNameLst>
                                          <p:attrName>style.visibility</p:attrName>
                                        </p:attrNameLst>
                                      </p:cBhvr>
                                      <p:to>
                                        <p:strVal val="visible"/>
                                      </p:to>
                                    </p:set>
                                    <p:animEffect transition="in" filter="wipe(left)">
                                      <p:cBhvr>
                                        <p:cTn id="48" dur="500"/>
                                        <p:tgtEl>
                                          <p:spTgt spid="9730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97299"/>
                                        </p:tgtEl>
                                        <p:attrNameLst>
                                          <p:attrName>style.visibility</p:attrName>
                                        </p:attrNameLst>
                                      </p:cBhvr>
                                      <p:to>
                                        <p:strVal val="visible"/>
                                      </p:to>
                                    </p:set>
                                    <p:animEffect transition="in" filter="wipe(left)">
                                      <p:cBhvr>
                                        <p:cTn id="53" dur="500"/>
                                        <p:tgtEl>
                                          <p:spTgt spid="9729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97298"/>
                                        </p:tgtEl>
                                        <p:attrNameLst>
                                          <p:attrName>style.visibility</p:attrName>
                                        </p:attrNameLst>
                                      </p:cBhvr>
                                      <p:to>
                                        <p:strVal val="visible"/>
                                      </p:to>
                                    </p:set>
                                    <p:animEffect transition="in" filter="wipe(left)">
                                      <p:cBhvr>
                                        <p:cTn id="58" dur="500"/>
                                        <p:tgtEl>
                                          <p:spTgt spid="97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p:bldP spid="97301" grpId="0"/>
      <p:bldP spid="97299" grpId="0"/>
      <p:bldP spid="97298" grpId="0"/>
      <p:bldP spid="3" grpId="0"/>
      <p:bldP spid="4" grpId="0"/>
      <p:bldP spid="5" grpId="0"/>
      <p:bldP spid="6" grpId="0"/>
      <p:bldP spid="97292" grpId="0"/>
      <p:bldP spid="9729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8" name="Text Box 4"/>
          <p:cNvSpPr txBox="1">
            <a:spLocks noChangeArrowheads="1"/>
          </p:cNvSpPr>
          <p:nvPr/>
        </p:nvSpPr>
        <p:spPr bwMode="auto">
          <a:xfrm>
            <a:off x="533400" y="228600"/>
            <a:ext cx="7856538" cy="584200"/>
          </a:xfrm>
          <a:prstGeom prst="rect">
            <a:avLst/>
          </a:prstGeom>
          <a:noFill/>
          <a:ln w="9525">
            <a:noFill/>
            <a:miter lim="800000"/>
            <a:headEnd/>
            <a:tailEnd/>
          </a:ln>
          <a:effectLst/>
        </p:spPr>
        <p:txBody>
          <a:bodyPr wrap="none">
            <a:spAutoFit/>
          </a:bodyPr>
          <a:lstStyle/>
          <a:p>
            <a:pPr>
              <a:defRPr/>
            </a:pPr>
            <a:r>
              <a:rPr lang="en-US" altLang="zh-CN" b="1" dirty="0">
                <a:solidFill>
                  <a:srgbClr val="FF9933"/>
                </a:solidFill>
                <a:effectLst>
                  <a:outerShdw blurRad="38100" dist="38100" dir="2700000" algn="tl">
                    <a:srgbClr val="000000">
                      <a:alpha val="43137"/>
                    </a:srgbClr>
                  </a:outerShdw>
                </a:effectLst>
              </a:rPr>
              <a:t>Classical Physics and Modern Physics:</a:t>
            </a:r>
          </a:p>
        </p:txBody>
      </p:sp>
      <p:sp>
        <p:nvSpPr>
          <p:cNvPr id="24578" name="Text Box 4"/>
          <p:cNvSpPr txBox="1">
            <a:spLocks noChangeArrowheads="1"/>
          </p:cNvSpPr>
          <p:nvPr/>
        </p:nvSpPr>
        <p:spPr bwMode="auto">
          <a:xfrm>
            <a:off x="533400" y="990600"/>
            <a:ext cx="8085138" cy="1384300"/>
          </a:xfrm>
          <a:prstGeom prst="rect">
            <a:avLst/>
          </a:prstGeom>
          <a:noFill/>
          <a:ln w="9525">
            <a:noFill/>
            <a:miter lim="800000"/>
            <a:headEnd/>
            <a:tailEnd/>
          </a:ln>
        </p:spPr>
        <p:txBody>
          <a:bodyPr>
            <a:spAutoFit/>
          </a:bodyPr>
          <a:lstStyle/>
          <a:p>
            <a:pPr>
              <a:buSzPct val="60000"/>
              <a:buFont typeface="Wingdings" pitchFamily="2" charset="2"/>
              <a:buChar char="u"/>
            </a:pPr>
            <a:r>
              <a:rPr lang="en-US" altLang="zh-CN" sz="2800" b="1">
                <a:solidFill>
                  <a:srgbClr val="FF9933"/>
                </a:solidFill>
              </a:rPr>
              <a:t> </a:t>
            </a:r>
            <a:r>
              <a:rPr lang="en-US" altLang="zh-CN" sz="2800" b="1"/>
              <a:t>Classical Physics: handles objects which are neither too large nor too small, and move at relatively slow speeds.</a:t>
            </a:r>
            <a:r>
              <a:rPr lang="en-US" altLang="zh-CN" sz="2800">
                <a:solidFill>
                  <a:srgbClr val="FF9933"/>
                </a:solidFill>
              </a:rPr>
              <a:t>  </a:t>
            </a:r>
          </a:p>
        </p:txBody>
      </p:sp>
      <p:sp>
        <p:nvSpPr>
          <p:cNvPr id="24579" name="Text Box 4"/>
          <p:cNvSpPr txBox="1">
            <a:spLocks noChangeArrowheads="1"/>
          </p:cNvSpPr>
          <p:nvPr/>
        </p:nvSpPr>
        <p:spPr bwMode="auto">
          <a:xfrm>
            <a:off x="609600" y="2514600"/>
            <a:ext cx="8085138" cy="1384300"/>
          </a:xfrm>
          <a:prstGeom prst="rect">
            <a:avLst/>
          </a:prstGeom>
          <a:noFill/>
          <a:ln w="9525">
            <a:noFill/>
            <a:miter lim="800000"/>
            <a:headEnd/>
            <a:tailEnd/>
          </a:ln>
        </p:spPr>
        <p:txBody>
          <a:bodyPr>
            <a:spAutoFit/>
          </a:bodyPr>
          <a:lstStyle/>
          <a:p>
            <a:pPr lvl="1">
              <a:buFont typeface="Arial" charset="0"/>
              <a:buChar char="•"/>
            </a:pPr>
            <a:r>
              <a:rPr lang="en-US" altLang="zh-CN" sz="2800" b="1">
                <a:solidFill>
                  <a:srgbClr val="FF9933"/>
                </a:solidFill>
              </a:rPr>
              <a:t> Mechanics: </a:t>
            </a:r>
            <a:r>
              <a:rPr lang="en-US" altLang="zh-CN" sz="2800" b="1"/>
              <a:t>a branch of science which deals with the motion and force of the particular object. </a:t>
            </a:r>
            <a:endParaRPr lang="en-US" altLang="zh-CN" sz="2800"/>
          </a:p>
        </p:txBody>
      </p:sp>
      <p:sp>
        <p:nvSpPr>
          <p:cNvPr id="24580" name="Text Box 4"/>
          <p:cNvSpPr txBox="1">
            <a:spLocks noChangeArrowheads="1"/>
          </p:cNvSpPr>
          <p:nvPr/>
        </p:nvSpPr>
        <p:spPr bwMode="auto">
          <a:xfrm>
            <a:off x="1828800" y="3962400"/>
            <a:ext cx="5562600" cy="457200"/>
          </a:xfrm>
          <a:prstGeom prst="rect">
            <a:avLst/>
          </a:prstGeom>
          <a:noFill/>
          <a:ln w="9525">
            <a:noFill/>
            <a:miter lim="800000"/>
            <a:headEnd/>
            <a:tailEnd/>
          </a:ln>
        </p:spPr>
        <p:txBody>
          <a:bodyPr>
            <a:spAutoFit/>
          </a:bodyPr>
          <a:lstStyle/>
          <a:p>
            <a:r>
              <a:rPr lang="en-US" altLang="zh-CN" sz="2400" b="1" i="1">
                <a:solidFill>
                  <a:srgbClr val="FF0000"/>
                </a:solidFill>
              </a:rPr>
              <a:t>Galileo</a:t>
            </a:r>
            <a:r>
              <a:rPr lang="en-US" altLang="zh-CN" sz="2400">
                <a:solidFill>
                  <a:srgbClr val="FF0000"/>
                </a:solidFill>
              </a:rPr>
              <a:t>, </a:t>
            </a:r>
            <a:r>
              <a:rPr lang="en-US" altLang="zh-CN" sz="2400" b="1" i="1">
                <a:solidFill>
                  <a:srgbClr val="FF0000"/>
                </a:solidFill>
              </a:rPr>
              <a:t>Kepler</a:t>
            </a:r>
            <a:r>
              <a:rPr lang="en-US" altLang="zh-CN" sz="2400">
                <a:solidFill>
                  <a:srgbClr val="FF0000"/>
                </a:solidFill>
              </a:rPr>
              <a:t>, </a:t>
            </a:r>
            <a:r>
              <a:rPr lang="en-US" altLang="zh-CN" sz="2400" b="1">
                <a:solidFill>
                  <a:srgbClr val="FF0000"/>
                </a:solidFill>
              </a:rPr>
              <a:t>and</a:t>
            </a:r>
            <a:r>
              <a:rPr lang="en-US" altLang="zh-CN" sz="2400">
                <a:solidFill>
                  <a:srgbClr val="FF0000"/>
                </a:solidFill>
              </a:rPr>
              <a:t> </a:t>
            </a:r>
            <a:r>
              <a:rPr lang="en-US" altLang="zh-CN" sz="2400" b="1" i="1">
                <a:solidFill>
                  <a:srgbClr val="FF0000"/>
                </a:solidFill>
              </a:rPr>
              <a:t>Newton</a:t>
            </a:r>
            <a:endParaRPr lang="en-US" altLang="zh-CN" sz="2400">
              <a:solidFill>
                <a:srgbClr val="FF0000"/>
              </a:solidFill>
            </a:endParaRPr>
          </a:p>
        </p:txBody>
      </p:sp>
      <p:sp>
        <p:nvSpPr>
          <p:cNvPr id="24584" name="Text Box 8"/>
          <p:cNvSpPr txBox="1">
            <a:spLocks noChangeArrowheads="1"/>
          </p:cNvSpPr>
          <p:nvPr/>
        </p:nvSpPr>
        <p:spPr bwMode="auto">
          <a:xfrm>
            <a:off x="609600" y="4616450"/>
            <a:ext cx="7993063" cy="946150"/>
          </a:xfrm>
          <a:prstGeom prst="rect">
            <a:avLst/>
          </a:prstGeom>
          <a:noFill/>
          <a:ln w="9525">
            <a:noFill/>
            <a:miter lim="800000"/>
            <a:headEnd/>
            <a:tailEnd/>
          </a:ln>
          <a:effectLst/>
        </p:spPr>
        <p:txBody>
          <a:bodyPr>
            <a:spAutoFit/>
          </a:bodyPr>
          <a:lstStyle/>
          <a:p>
            <a:pPr>
              <a:spcBef>
                <a:spcPct val="50000"/>
              </a:spcBef>
            </a:pPr>
            <a:r>
              <a:rPr kumimoji="1" lang="zh-CN" altLang="en-US" sz="2800" b="1">
                <a:latin typeface="Times New Roman" pitchFamily="18" charset="0"/>
              </a:rPr>
              <a:t>    </a:t>
            </a:r>
            <a:r>
              <a:rPr kumimoji="1" lang="en-US" altLang="zh-CN" sz="2800" b="1">
                <a:latin typeface="Times New Roman" pitchFamily="18" charset="0"/>
              </a:rPr>
              <a:t>Isaac Newton published his book “Mathematical Principles of Natural Philosophy” in 1687.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84"/>
                                        </p:tgtEl>
                                        <p:attrNameLst>
                                          <p:attrName>style.visibility</p:attrName>
                                        </p:attrNameLst>
                                      </p:cBhvr>
                                      <p:to>
                                        <p:strVal val="visible"/>
                                      </p:to>
                                    </p:set>
                                    <p:animEffect transition="in" filter="wipe(left)">
                                      <p:cBhvr>
                                        <p:cTn id="7" dur="5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8" name="Text Box 4"/>
          <p:cNvSpPr txBox="1">
            <a:spLocks noChangeArrowheads="1"/>
          </p:cNvSpPr>
          <p:nvPr/>
        </p:nvSpPr>
        <p:spPr bwMode="auto">
          <a:xfrm>
            <a:off x="533400" y="228600"/>
            <a:ext cx="7856538" cy="584200"/>
          </a:xfrm>
          <a:prstGeom prst="rect">
            <a:avLst/>
          </a:prstGeom>
          <a:noFill/>
          <a:ln w="9525">
            <a:noFill/>
            <a:miter lim="800000"/>
            <a:headEnd/>
            <a:tailEnd/>
          </a:ln>
          <a:effectLst/>
        </p:spPr>
        <p:txBody>
          <a:bodyPr wrap="none">
            <a:spAutoFit/>
          </a:bodyPr>
          <a:lstStyle/>
          <a:p>
            <a:pPr>
              <a:defRPr/>
            </a:pPr>
            <a:r>
              <a:rPr lang="en-US" altLang="zh-CN" b="1" dirty="0">
                <a:solidFill>
                  <a:srgbClr val="FF9933"/>
                </a:solidFill>
                <a:effectLst>
                  <a:outerShdw blurRad="38100" dist="38100" dir="2700000" algn="tl">
                    <a:srgbClr val="000000">
                      <a:alpha val="43137"/>
                    </a:srgbClr>
                  </a:outerShdw>
                </a:effectLst>
              </a:rPr>
              <a:t>Classical Physics and Modern Physics:</a:t>
            </a:r>
          </a:p>
        </p:txBody>
      </p:sp>
      <p:sp>
        <p:nvSpPr>
          <p:cNvPr id="175110" name="Text Box 4"/>
          <p:cNvSpPr txBox="1">
            <a:spLocks noChangeArrowheads="1"/>
          </p:cNvSpPr>
          <p:nvPr/>
        </p:nvSpPr>
        <p:spPr bwMode="auto">
          <a:xfrm>
            <a:off x="609600" y="1066800"/>
            <a:ext cx="8085138" cy="1373188"/>
          </a:xfrm>
          <a:prstGeom prst="rect">
            <a:avLst/>
          </a:prstGeom>
          <a:noFill/>
          <a:ln w="9525">
            <a:noFill/>
            <a:miter lim="800000"/>
            <a:headEnd/>
            <a:tailEnd/>
          </a:ln>
        </p:spPr>
        <p:txBody>
          <a:bodyPr>
            <a:spAutoFit/>
          </a:bodyPr>
          <a:lstStyle/>
          <a:p>
            <a:pPr lvl="1">
              <a:buFont typeface="Arial" charset="0"/>
              <a:buChar char="•"/>
            </a:pPr>
            <a:r>
              <a:rPr lang="en-US" altLang="zh-CN" sz="2800" b="1">
                <a:solidFill>
                  <a:srgbClr val="FF9933"/>
                </a:solidFill>
              </a:rPr>
              <a:t> Electromagnetism: </a:t>
            </a:r>
            <a:r>
              <a:rPr lang="en-US" altLang="zh-CN" sz="2800" b="1"/>
              <a:t>a branch of science concerned with the forces that occur between electrically charged particles.</a:t>
            </a:r>
            <a:r>
              <a:rPr lang="en-US" altLang="zh-CN" sz="2800" b="1">
                <a:solidFill>
                  <a:srgbClr val="FF9933"/>
                </a:solidFill>
              </a:rPr>
              <a:t> </a:t>
            </a:r>
            <a:endParaRPr lang="en-US" altLang="zh-CN" sz="2800">
              <a:solidFill>
                <a:srgbClr val="FF9933"/>
              </a:solidFill>
            </a:endParaRPr>
          </a:p>
        </p:txBody>
      </p:sp>
      <p:sp>
        <p:nvSpPr>
          <p:cNvPr id="175111" name="Text Box 4"/>
          <p:cNvSpPr txBox="1">
            <a:spLocks noChangeArrowheads="1"/>
          </p:cNvSpPr>
          <p:nvPr/>
        </p:nvSpPr>
        <p:spPr bwMode="auto">
          <a:xfrm>
            <a:off x="1828800" y="2590800"/>
            <a:ext cx="6400800" cy="457200"/>
          </a:xfrm>
          <a:prstGeom prst="rect">
            <a:avLst/>
          </a:prstGeom>
          <a:noFill/>
          <a:ln w="9525">
            <a:noFill/>
            <a:miter lim="800000"/>
            <a:headEnd/>
            <a:tailEnd/>
          </a:ln>
        </p:spPr>
        <p:txBody>
          <a:bodyPr>
            <a:spAutoFit/>
          </a:bodyPr>
          <a:lstStyle/>
          <a:p>
            <a:r>
              <a:rPr lang="en-US" altLang="zh-CN" sz="2400" b="1" i="1">
                <a:solidFill>
                  <a:srgbClr val="FF0000"/>
                </a:solidFill>
              </a:rPr>
              <a:t>Ampere, Faraday, Oersted </a:t>
            </a:r>
            <a:r>
              <a:rPr lang="en-US" altLang="zh-CN" sz="2400" b="1">
                <a:solidFill>
                  <a:srgbClr val="FF0000"/>
                </a:solidFill>
              </a:rPr>
              <a:t>and </a:t>
            </a:r>
            <a:r>
              <a:rPr lang="en-US" altLang="zh-CN" sz="2400" b="1" i="1">
                <a:solidFill>
                  <a:srgbClr val="FF0000"/>
                </a:solidFill>
              </a:rPr>
              <a:t>Maxwell</a:t>
            </a:r>
            <a:endParaRPr lang="en-US" altLang="zh-CN" sz="2400">
              <a:solidFill>
                <a:srgbClr val="FF0000"/>
              </a:solidFill>
            </a:endParaRPr>
          </a:p>
        </p:txBody>
      </p:sp>
      <p:sp>
        <p:nvSpPr>
          <p:cNvPr id="175112" name="Text Box 8"/>
          <p:cNvSpPr txBox="1">
            <a:spLocks noChangeArrowheads="1"/>
          </p:cNvSpPr>
          <p:nvPr/>
        </p:nvSpPr>
        <p:spPr bwMode="auto">
          <a:xfrm>
            <a:off x="684213" y="3316288"/>
            <a:ext cx="4608512" cy="519112"/>
          </a:xfrm>
          <a:prstGeom prst="rect">
            <a:avLst/>
          </a:prstGeom>
          <a:noFill/>
          <a:ln w="9525">
            <a:noFill/>
            <a:miter lim="800000"/>
            <a:headEnd/>
            <a:tailEnd/>
          </a:ln>
          <a:effectLst/>
        </p:spPr>
        <p:txBody>
          <a:bodyPr>
            <a:spAutoFit/>
          </a:bodyPr>
          <a:lstStyle/>
          <a:p>
            <a:pPr>
              <a:spcBef>
                <a:spcPct val="50000"/>
              </a:spcBef>
            </a:pPr>
            <a:r>
              <a:rPr kumimoji="1" lang="en-US" altLang="zh-CN" sz="2800" b="1">
                <a:solidFill>
                  <a:srgbClr val="FF0000"/>
                </a:solidFill>
                <a:latin typeface="Times New Roman" pitchFamily="18" charset="0"/>
              </a:rPr>
              <a:t>17</a:t>
            </a:r>
            <a:r>
              <a:rPr kumimoji="1" lang="en-US" altLang="zh-CN" sz="2800" b="1" baseline="30000">
                <a:solidFill>
                  <a:srgbClr val="FF0000"/>
                </a:solidFill>
                <a:latin typeface="Times New Roman" pitchFamily="18" charset="0"/>
              </a:rPr>
              <a:t>th</a:t>
            </a:r>
            <a:r>
              <a:rPr kumimoji="1" lang="en-US" altLang="zh-CN" sz="2800" b="1">
                <a:solidFill>
                  <a:srgbClr val="FF0000"/>
                </a:solidFill>
                <a:latin typeface="Times New Roman" pitchFamily="18" charset="0"/>
              </a:rPr>
              <a:t> - 19</a:t>
            </a:r>
            <a:r>
              <a:rPr kumimoji="1" lang="en-US" altLang="zh-CN" sz="2800" b="1" baseline="30000">
                <a:solidFill>
                  <a:srgbClr val="FF0000"/>
                </a:solidFill>
                <a:latin typeface="Times New Roman" pitchFamily="18" charset="0"/>
              </a:rPr>
              <a:t>th</a:t>
            </a:r>
            <a:r>
              <a:rPr kumimoji="1" lang="en-US" altLang="zh-CN" sz="2800" b="1">
                <a:solidFill>
                  <a:srgbClr val="FF0000"/>
                </a:solidFill>
                <a:latin typeface="Times New Roman" pitchFamily="18" charset="0"/>
              </a:rPr>
              <a:t> century</a:t>
            </a:r>
          </a:p>
        </p:txBody>
      </p:sp>
      <p:sp>
        <p:nvSpPr>
          <p:cNvPr id="175113" name="Text Box 9"/>
          <p:cNvSpPr txBox="1">
            <a:spLocks noChangeArrowheads="1"/>
          </p:cNvSpPr>
          <p:nvPr/>
        </p:nvSpPr>
        <p:spPr bwMode="auto">
          <a:xfrm>
            <a:off x="1042988" y="3835400"/>
            <a:ext cx="5113337" cy="519113"/>
          </a:xfrm>
          <a:prstGeom prst="rect">
            <a:avLst/>
          </a:prstGeom>
          <a:noFill/>
          <a:ln w="9525">
            <a:noFill/>
            <a:miter lim="800000"/>
            <a:headEnd/>
            <a:tailEnd/>
          </a:ln>
          <a:effectLst/>
        </p:spPr>
        <p:txBody>
          <a:bodyPr lIns="90000" tIns="46800" rIns="90000" bIns="46800">
            <a:spAutoFit/>
          </a:bodyPr>
          <a:lstStyle/>
          <a:p>
            <a:pPr>
              <a:spcBef>
                <a:spcPct val="50000"/>
              </a:spcBef>
            </a:pPr>
            <a:r>
              <a:rPr kumimoji="1" lang="en-US" altLang="zh-CN" sz="2800" b="1">
                <a:latin typeface="Times New Roman" pitchFamily="18" charset="0"/>
              </a:rPr>
              <a:t>Newton’s classical physics</a:t>
            </a:r>
          </a:p>
        </p:txBody>
      </p:sp>
      <p:sp>
        <p:nvSpPr>
          <p:cNvPr id="175114" name="Text Box 10"/>
          <p:cNvSpPr txBox="1">
            <a:spLocks noChangeArrowheads="1"/>
          </p:cNvSpPr>
          <p:nvPr/>
        </p:nvSpPr>
        <p:spPr bwMode="auto">
          <a:xfrm>
            <a:off x="1042988" y="4281488"/>
            <a:ext cx="6192837" cy="519112"/>
          </a:xfrm>
          <a:prstGeom prst="rect">
            <a:avLst/>
          </a:prstGeom>
          <a:noFill/>
          <a:ln w="9525">
            <a:noFill/>
            <a:miter lim="800000"/>
            <a:headEnd/>
            <a:tailEnd/>
          </a:ln>
          <a:effectLst/>
        </p:spPr>
        <p:txBody>
          <a:bodyPr lIns="90000" tIns="46800" rIns="90000" bIns="46800">
            <a:spAutoFit/>
          </a:bodyPr>
          <a:lstStyle/>
          <a:p>
            <a:pPr>
              <a:spcBef>
                <a:spcPct val="50000"/>
              </a:spcBef>
            </a:pPr>
            <a:r>
              <a:rPr kumimoji="1" lang="en-US" altLang="zh-CN" sz="2800" b="1">
                <a:latin typeface="Times New Roman" pitchFamily="18" charset="0"/>
              </a:rPr>
              <a:t>Maxwell’s electromagnetic theory</a:t>
            </a:r>
          </a:p>
        </p:txBody>
      </p:sp>
      <p:sp>
        <p:nvSpPr>
          <p:cNvPr id="175115" name="AutoShape 11"/>
          <p:cNvSpPr>
            <a:spLocks/>
          </p:cNvSpPr>
          <p:nvPr/>
        </p:nvSpPr>
        <p:spPr bwMode="auto">
          <a:xfrm>
            <a:off x="6300788" y="3892550"/>
            <a:ext cx="217487" cy="865188"/>
          </a:xfrm>
          <a:prstGeom prst="rightBrace">
            <a:avLst>
              <a:gd name="adj1" fmla="val 51679"/>
              <a:gd name="adj2" fmla="val 43852"/>
            </a:avLst>
          </a:prstGeom>
          <a:noFill/>
          <a:ln w="19050">
            <a:solidFill>
              <a:schemeClr val="tx1"/>
            </a:solidFill>
            <a:round/>
            <a:headEnd/>
            <a:tailEnd/>
          </a:ln>
          <a:effectLst/>
        </p:spPr>
        <p:txBody>
          <a:bodyPr wrap="none" anchor="ctr"/>
          <a:lstStyle/>
          <a:p>
            <a:pPr algn="ctr"/>
            <a:endParaRPr kumimoji="1" lang="en-US" sz="2800" b="1">
              <a:latin typeface="Times New Roman" pitchFamily="18" charset="0"/>
            </a:endParaRPr>
          </a:p>
        </p:txBody>
      </p:sp>
      <p:sp>
        <p:nvSpPr>
          <p:cNvPr id="175116" name="Text Box 12"/>
          <p:cNvSpPr txBox="1">
            <a:spLocks noChangeArrowheads="1"/>
          </p:cNvSpPr>
          <p:nvPr/>
        </p:nvSpPr>
        <p:spPr bwMode="auto">
          <a:xfrm>
            <a:off x="6588125" y="3768725"/>
            <a:ext cx="2376488" cy="946150"/>
          </a:xfrm>
          <a:prstGeom prst="rect">
            <a:avLst/>
          </a:prstGeom>
          <a:noFill/>
          <a:ln w="9525">
            <a:noFill/>
            <a:miter lim="800000"/>
            <a:headEnd/>
            <a:tailEnd/>
          </a:ln>
          <a:effectLst/>
        </p:spPr>
        <p:txBody>
          <a:bodyPr>
            <a:spAutoFit/>
          </a:bodyPr>
          <a:lstStyle/>
          <a:p>
            <a:pPr>
              <a:spcBef>
                <a:spcPct val="50000"/>
              </a:spcBef>
            </a:pPr>
            <a:r>
              <a:rPr kumimoji="1" lang="en-US" altLang="zh-CN" sz="2800" b="1">
                <a:latin typeface="Times New Roman" pitchFamily="18" charset="0"/>
              </a:rPr>
              <a:t>Study simple motion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5112"/>
                                        </p:tgtEl>
                                        <p:attrNameLst>
                                          <p:attrName>style.visibility</p:attrName>
                                        </p:attrNameLst>
                                      </p:cBhvr>
                                      <p:to>
                                        <p:strVal val="visible"/>
                                      </p:to>
                                    </p:set>
                                    <p:animEffect transition="in" filter="wipe(left)">
                                      <p:cBhvr>
                                        <p:cTn id="7" dur="500"/>
                                        <p:tgtEl>
                                          <p:spTgt spid="1751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5113"/>
                                        </p:tgtEl>
                                        <p:attrNameLst>
                                          <p:attrName>style.visibility</p:attrName>
                                        </p:attrNameLst>
                                      </p:cBhvr>
                                      <p:to>
                                        <p:strVal val="visible"/>
                                      </p:to>
                                    </p:set>
                                    <p:animEffect transition="in" filter="wipe(left)">
                                      <p:cBhvr>
                                        <p:cTn id="12" dur="500"/>
                                        <p:tgtEl>
                                          <p:spTgt spid="1751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5114"/>
                                        </p:tgtEl>
                                        <p:attrNameLst>
                                          <p:attrName>style.visibility</p:attrName>
                                        </p:attrNameLst>
                                      </p:cBhvr>
                                      <p:to>
                                        <p:strVal val="visible"/>
                                      </p:to>
                                    </p:set>
                                    <p:animEffect transition="in" filter="wipe(left)">
                                      <p:cBhvr>
                                        <p:cTn id="17" dur="500"/>
                                        <p:tgtEl>
                                          <p:spTgt spid="17511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75115"/>
                                        </p:tgtEl>
                                        <p:attrNameLst>
                                          <p:attrName>style.visibility</p:attrName>
                                        </p:attrNameLst>
                                      </p:cBhvr>
                                      <p:to>
                                        <p:strVal val="visible"/>
                                      </p:to>
                                    </p:set>
                                    <p:animEffect transition="in" filter="box(in)">
                                      <p:cBhvr>
                                        <p:cTn id="22" dur="500"/>
                                        <p:tgtEl>
                                          <p:spTgt spid="175115"/>
                                        </p:tgtEl>
                                      </p:cBhvr>
                                    </p:animEffect>
                                  </p:childTnLst>
                                </p:cTn>
                              </p:par>
                            </p:childTnLst>
                          </p:cTn>
                        </p:par>
                        <p:par>
                          <p:cTn id="23" fill="hold">
                            <p:stCondLst>
                              <p:cond delay="500"/>
                            </p:stCondLst>
                            <p:childTnLst>
                              <p:par>
                                <p:cTn id="24" presetID="4" presetClass="entr" presetSubtype="16" fill="hold" grpId="0" nodeType="afterEffect">
                                  <p:stCondLst>
                                    <p:cond delay="0"/>
                                  </p:stCondLst>
                                  <p:childTnLst>
                                    <p:set>
                                      <p:cBhvr>
                                        <p:cTn id="25" dur="1" fill="hold">
                                          <p:stCondLst>
                                            <p:cond delay="0"/>
                                          </p:stCondLst>
                                        </p:cTn>
                                        <p:tgtEl>
                                          <p:spTgt spid="175116"/>
                                        </p:tgtEl>
                                        <p:attrNameLst>
                                          <p:attrName>style.visibility</p:attrName>
                                        </p:attrNameLst>
                                      </p:cBhvr>
                                      <p:to>
                                        <p:strVal val="visible"/>
                                      </p:to>
                                    </p:set>
                                    <p:animEffect transition="in" filter="box(in)">
                                      <p:cBhvr>
                                        <p:cTn id="26" dur="500"/>
                                        <p:tgtEl>
                                          <p:spTgt spid="175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12" grpId="0"/>
      <p:bldP spid="175113" grpId="0"/>
      <p:bldP spid="175114" grpId="0"/>
      <p:bldP spid="175115" grpId="0" animBg="1"/>
      <p:bldP spid="175116" grpId="0"/>
    </p:bld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宋体"/>
        <a:cs typeface=""/>
      </a:majorFont>
      <a:minorFont>
        <a:latin typeface="Garamond"/>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32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32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7460</TotalTime>
  <Words>2606</Words>
  <Application>Microsoft PowerPoint</Application>
  <PresentationFormat>On-screen Show (4:3)</PresentationFormat>
  <Paragraphs>405</Paragraphs>
  <Slides>52</Slides>
  <Notes>5</Notes>
  <HiddenSlides>0</HiddenSlides>
  <MMClips>0</MMClips>
  <ScaleCrop>false</ScaleCrop>
  <HeadingPairs>
    <vt:vector size="6" baseType="variant">
      <vt:variant>
        <vt:lpstr>Theme</vt:lpstr>
      </vt:variant>
      <vt:variant>
        <vt:i4>1</vt:i4>
      </vt:variant>
      <vt:variant>
        <vt:lpstr>Embedded OLE Servers</vt:lpstr>
      </vt:variant>
      <vt:variant>
        <vt:i4>6</vt:i4>
      </vt:variant>
      <vt:variant>
        <vt:lpstr>Slide Titles</vt:lpstr>
      </vt:variant>
      <vt:variant>
        <vt:i4>52</vt:i4>
      </vt:variant>
    </vt:vector>
  </HeadingPairs>
  <TitlesOfParts>
    <vt:vector size="59" baseType="lpstr">
      <vt:lpstr>Stream</vt:lpstr>
      <vt:lpstr>公式</vt:lpstr>
      <vt:lpstr>Document</vt:lpstr>
      <vt:lpstr>Worksheet</vt:lpstr>
      <vt:lpstr>Clip</vt:lpstr>
      <vt:lpstr>Equation</vt:lpstr>
      <vt:lpstr>文档</vt:lpstr>
      <vt:lpstr>COLLEGE PHYSICS</vt:lpstr>
      <vt:lpstr>Slide 2</vt:lpstr>
      <vt:lpstr>Slide 3</vt:lpstr>
      <vt:lpstr>Slide 4</vt:lpstr>
      <vt:lpstr>Slide 5</vt:lpstr>
      <vt:lpstr>Slide 6</vt:lpstr>
      <vt:lpstr>Slide 7</vt:lpstr>
      <vt:lpstr>Slide 8</vt:lpstr>
      <vt:lpstr>Slide 9</vt:lpstr>
      <vt:lpstr>Slide 10</vt:lpstr>
      <vt:lpstr>Slide 11</vt:lpstr>
      <vt:lpstr>Kinematics</vt:lpstr>
      <vt:lpstr>Some Physics Quantities</vt:lpstr>
      <vt:lpstr>Vectors</vt:lpstr>
      <vt:lpstr>Slide 15</vt:lpstr>
      <vt:lpstr>Slide 16</vt:lpstr>
      <vt:lpstr>Slide 17</vt:lpstr>
      <vt:lpstr>Slide 18</vt:lpstr>
      <vt:lpstr>Mass vs. Weight</vt:lpstr>
      <vt:lpstr>Units</vt:lpstr>
      <vt:lpstr>Slide 21</vt:lpstr>
      <vt:lpstr>SI  Prefixes</vt:lpstr>
      <vt:lpstr>Kinematics definitions</vt:lpstr>
      <vt:lpstr>Distance vs. Displacement</vt:lpstr>
      <vt:lpstr>Speed, Velocity, &amp; Acceleration</vt:lpstr>
      <vt:lpstr>Speed vs. Velocity</vt:lpstr>
      <vt:lpstr>Speed vs. Velocity</vt:lpstr>
      <vt:lpstr>Acceleration</vt:lpstr>
      <vt:lpstr>Velocity &amp; Acceleration Sign Chart</vt:lpstr>
      <vt:lpstr>Acceleration due to Gravity</vt:lpstr>
      <vt:lpstr>Kinematics Formula Summary</vt:lpstr>
      <vt:lpstr>Kinematics Derivations</vt:lpstr>
      <vt:lpstr>Kinematics Derivations (cont.)</vt:lpstr>
      <vt:lpstr>Slide 34</vt:lpstr>
      <vt:lpstr>Slide 35</vt:lpstr>
      <vt:lpstr>Slide 36</vt:lpstr>
      <vt:lpstr>Slide 37</vt:lpstr>
      <vt:lpstr>Slide 38</vt:lpstr>
      <vt:lpstr>Slide 39</vt:lpstr>
      <vt:lpstr>Slide 40</vt:lpstr>
      <vt:lpstr>Slide 41</vt:lpstr>
      <vt:lpstr>Slide 42</vt:lpstr>
      <vt:lpstr>Sample Problems</vt:lpstr>
      <vt:lpstr>Multi-step Problems</vt:lpstr>
      <vt:lpstr>Graphing !</vt:lpstr>
      <vt:lpstr>Graphing w/ Acceleration</vt:lpstr>
      <vt:lpstr>Tangent Lines</vt:lpstr>
      <vt:lpstr>Increasing &amp; Decreasing</vt:lpstr>
      <vt:lpstr>Concavity</vt:lpstr>
      <vt:lpstr>Special Points</vt:lpstr>
      <vt:lpstr>Curve Summary</vt:lpstr>
      <vt:lpstr>All 3 Graphs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suhaifeng</dc:creator>
  <cp:lastModifiedBy>李玉香</cp:lastModifiedBy>
  <cp:revision>719</cp:revision>
  <cp:lastPrinted>1601-01-01T00:00:00Z</cp:lastPrinted>
  <dcterms:created xsi:type="dcterms:W3CDTF">2008-01-17T07:51:35Z</dcterms:created>
  <dcterms:modified xsi:type="dcterms:W3CDTF">2012-11-15T03:27:19Z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